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02" r:id="rId2"/>
    <p:sldId id="306" r:id="rId3"/>
    <p:sldId id="293" r:id="rId4"/>
    <p:sldId id="266" r:id="rId5"/>
    <p:sldId id="264" r:id="rId6"/>
    <p:sldId id="315" r:id="rId7"/>
    <p:sldId id="310" r:id="rId8"/>
    <p:sldId id="311" r:id="rId9"/>
    <p:sldId id="291" r:id="rId10"/>
    <p:sldId id="290" r:id="rId11"/>
    <p:sldId id="294" r:id="rId12"/>
    <p:sldId id="319" r:id="rId13"/>
    <p:sldId id="265" r:id="rId14"/>
    <p:sldId id="316" r:id="rId15"/>
    <p:sldId id="274" r:id="rId16"/>
    <p:sldId id="275" r:id="rId17"/>
    <p:sldId id="318" r:id="rId18"/>
    <p:sldId id="329" r:id="rId19"/>
    <p:sldId id="267" r:id="rId20"/>
    <p:sldId id="307" r:id="rId21"/>
    <p:sldId id="268" r:id="rId22"/>
    <p:sldId id="269" r:id="rId23"/>
    <p:sldId id="278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321" r:id="rId32"/>
    <p:sldId id="308" r:id="rId33"/>
    <p:sldId id="292" r:id="rId34"/>
    <p:sldId id="261" r:id="rId35"/>
    <p:sldId id="262" r:id="rId36"/>
    <p:sldId id="296" r:id="rId37"/>
    <p:sldId id="297" r:id="rId38"/>
    <p:sldId id="298" r:id="rId39"/>
    <p:sldId id="304" r:id="rId40"/>
    <p:sldId id="322" r:id="rId41"/>
    <p:sldId id="295" r:id="rId42"/>
    <p:sldId id="257" r:id="rId43"/>
    <p:sldId id="258" r:id="rId44"/>
    <p:sldId id="259" r:id="rId45"/>
    <p:sldId id="256" r:id="rId46"/>
    <p:sldId id="276" r:id="rId47"/>
    <p:sldId id="320" r:id="rId48"/>
    <p:sldId id="328" r:id="rId49"/>
    <p:sldId id="271" r:id="rId50"/>
    <p:sldId id="272" r:id="rId51"/>
    <p:sldId id="273" r:id="rId52"/>
    <p:sldId id="331" r:id="rId53"/>
    <p:sldId id="330" r:id="rId54"/>
    <p:sldId id="305" r:id="rId55"/>
    <p:sldId id="313" r:id="rId56"/>
    <p:sldId id="323" r:id="rId57"/>
    <p:sldId id="317" r:id="rId58"/>
    <p:sldId id="260" r:id="rId59"/>
    <p:sldId id="300" r:id="rId60"/>
    <p:sldId id="299" r:id="rId61"/>
    <p:sldId id="301" r:id="rId62"/>
    <p:sldId id="324" r:id="rId63"/>
    <p:sldId id="325" r:id="rId64"/>
    <p:sldId id="326" r:id="rId65"/>
    <p:sldId id="327" r:id="rId66"/>
    <p:sldId id="263" r:id="rId67"/>
    <p:sldId id="289" r:id="rId6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A8E27-C346-470B-9785-7C4CF98C950D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A8C0-F05A-47A0-BF17-7A735441E80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144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65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408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8677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ชื่อเรื่อง เนื้อหา 1 ส่วน และ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16CD4-D425-478B-8E27-F036DE8E42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01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607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71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889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449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285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952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8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082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61F5B-420E-448C-8CBC-5867D2E8740B}" type="datetimeFigureOut">
              <a:rPr lang="th-TH" smtClean="0"/>
              <a:t>22/08/60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3D15E-21E3-4CB7-83A7-680B95558E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562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d.rmutt.ac.th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st.go.jp/" TargetMode="External"/><Relationship Id="rId13" Type="http://schemas.openxmlformats.org/officeDocument/2006/relationships/image" Target="../media/image82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1.jpeg"/><Relationship Id="rId2" Type="http://schemas.openxmlformats.org/officeDocument/2006/relationships/image" Target="../media/image7.pn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png"/><Relationship Id="rId5" Type="http://schemas.openxmlformats.org/officeDocument/2006/relationships/image" Target="../media/image75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4.jpeg"/><Relationship Id="rId9" Type="http://schemas.openxmlformats.org/officeDocument/2006/relationships/image" Target="../media/image78.png"/><Relationship Id="rId1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83568" y="4976589"/>
            <a:ext cx="7776864" cy="169277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3000" b="1" dirty="0">
                <a:latin typeface="Times New Roman" pitchFamily="18" charset="0"/>
                <a:cs typeface="+mj-cs"/>
              </a:rPr>
              <a:t>Assist. Prof. </a:t>
            </a:r>
            <a:r>
              <a:rPr lang="en-US" altLang="ja-JP" sz="3000" b="1" dirty="0" err="1">
                <a:latin typeface="Times New Roman" pitchFamily="18" charset="0"/>
                <a:cs typeface="+mj-cs"/>
              </a:rPr>
              <a:t>Sorapong</a:t>
            </a:r>
            <a:r>
              <a:rPr lang="en-US" altLang="ja-JP" sz="3000" b="1" dirty="0">
                <a:latin typeface="Times New Roman" pitchFamily="18" charset="0"/>
                <a:cs typeface="+mj-cs"/>
              </a:rPr>
              <a:t> </a:t>
            </a:r>
            <a:r>
              <a:rPr lang="en-US" altLang="ja-JP" sz="3000" b="1" dirty="0" err="1">
                <a:latin typeface="Times New Roman" pitchFamily="18" charset="0"/>
                <a:cs typeface="+mj-cs"/>
              </a:rPr>
              <a:t>Pavasupree</a:t>
            </a:r>
            <a:r>
              <a:rPr lang="en-US" altLang="ja-JP" sz="3000" b="1" dirty="0">
                <a:latin typeface="Times New Roman" pitchFamily="18" charset="0"/>
                <a:cs typeface="+mj-cs"/>
              </a:rPr>
              <a:t>, Ph.D.</a:t>
            </a:r>
          </a:p>
          <a:p>
            <a:pPr algn="ctr" eaLnBrk="1" hangingPunct="1"/>
            <a:endParaRPr lang="en-US" altLang="ja-JP" sz="2000" b="1" dirty="0">
              <a:latin typeface="Times New Roman" pitchFamily="18" charset="0"/>
              <a:cs typeface="+mj-cs"/>
            </a:endParaRPr>
          </a:p>
          <a:p>
            <a:pPr algn="ctr" eaLnBrk="1" hangingPunct="1"/>
            <a:r>
              <a:rPr lang="en-US" altLang="ja-JP" sz="1800" b="1" dirty="0">
                <a:latin typeface="Times New Roman" pitchFamily="18" charset="0"/>
                <a:cs typeface="+mj-cs"/>
              </a:rPr>
              <a:t>Department of Materials and Metallurgical Engineering, </a:t>
            </a:r>
            <a:r>
              <a:rPr lang="en-US" altLang="ja-JP" sz="1800" b="1" dirty="0" smtClean="0">
                <a:latin typeface="Times New Roman" pitchFamily="18" charset="0"/>
                <a:cs typeface="+mj-cs"/>
              </a:rPr>
              <a:t>(http</a:t>
            </a:r>
            <a:r>
              <a:rPr lang="en-US" altLang="ja-JP" sz="1800" b="1" dirty="0">
                <a:latin typeface="Times New Roman" pitchFamily="18" charset="0"/>
                <a:cs typeface="+mj-cs"/>
              </a:rPr>
              <a:t>://www.en.rmutt.ac.th/mme</a:t>
            </a:r>
            <a:r>
              <a:rPr lang="en-US" altLang="ja-JP" sz="1800" b="1" dirty="0" smtClean="0">
                <a:latin typeface="Times New Roman" pitchFamily="18" charset="0"/>
                <a:cs typeface="+mj-cs"/>
              </a:rPr>
              <a:t>/)</a:t>
            </a:r>
          </a:p>
          <a:p>
            <a:pPr algn="ctr" eaLnBrk="1" hangingPunct="1"/>
            <a:r>
              <a:rPr lang="en-US" altLang="ja-JP" sz="1800" b="1" dirty="0" smtClean="0">
                <a:latin typeface="Times New Roman" pitchFamily="18" charset="0"/>
                <a:cs typeface="+mj-cs"/>
              </a:rPr>
              <a:t>Faculty </a:t>
            </a:r>
            <a:r>
              <a:rPr lang="en-US" altLang="ja-JP" sz="1800" b="1" dirty="0">
                <a:latin typeface="Times New Roman" pitchFamily="18" charset="0"/>
                <a:cs typeface="+mj-cs"/>
              </a:rPr>
              <a:t>of Engineering, </a:t>
            </a:r>
            <a:r>
              <a:rPr lang="en-US" altLang="ja-JP" sz="1800" b="1" dirty="0" err="1">
                <a:latin typeface="Times New Roman" pitchFamily="18" charset="0"/>
                <a:cs typeface="+mj-cs"/>
              </a:rPr>
              <a:t>Rajamangala</a:t>
            </a:r>
            <a:r>
              <a:rPr lang="en-US" altLang="ja-JP" sz="1800" b="1" dirty="0">
                <a:latin typeface="Times New Roman" pitchFamily="18" charset="0"/>
                <a:cs typeface="+mj-cs"/>
              </a:rPr>
              <a:t> University of Technology </a:t>
            </a:r>
            <a:r>
              <a:rPr lang="en-US" altLang="ja-JP" sz="1800" b="1" dirty="0" err="1" smtClean="0">
                <a:latin typeface="Times New Roman" pitchFamily="18" charset="0"/>
                <a:cs typeface="+mj-cs"/>
              </a:rPr>
              <a:t>Thanyaburi</a:t>
            </a:r>
            <a:r>
              <a:rPr lang="en-US" altLang="ja-JP" sz="1800" b="1" dirty="0" smtClean="0">
                <a:latin typeface="Times New Roman" pitchFamily="18" charset="0"/>
                <a:cs typeface="+mj-cs"/>
              </a:rPr>
              <a:t> </a:t>
            </a:r>
            <a:endParaRPr lang="th-TH" altLang="ja-JP" sz="1800" b="1" dirty="0">
              <a:latin typeface="Times New Roman" pitchFamily="18" charset="0"/>
              <a:cs typeface="+mj-cs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8855075" cy="584775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3200" dirty="0" smtClean="0">
                <a:latin typeface="Times New Roman" pitchFamily="18" charset="0"/>
                <a:cs typeface="Angsana New" pitchFamily="18" charset="-34"/>
              </a:rPr>
              <a:t>Research Methodology </a:t>
            </a:r>
            <a:r>
              <a:rPr lang="en-US" altLang="ja-JP" sz="3200" i="1" dirty="0" smtClean="0">
                <a:latin typeface="Times New Roman" pitchFamily="18" charset="0"/>
                <a:cs typeface="Angsana New" pitchFamily="18" charset="-34"/>
              </a:rPr>
              <a:t>--Results and Discussion-- </a:t>
            </a:r>
            <a:endParaRPr lang="en-US" altLang="ja-JP" sz="3200" i="1" dirty="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9" name="รูปแปดเหลี่ยม 8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6709E816-90EB-4CDC-A1D8-80FC7B0151D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6" y="1115219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6" y="2828131"/>
            <a:ext cx="1254125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83" y="2834481"/>
            <a:ext cx="1298575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14097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03" y="1124743"/>
            <a:ext cx="2622424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01" y="1115219"/>
            <a:ext cx="2723932" cy="366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4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632"/>
            <a:ext cx="6143625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5580112" y="5949280"/>
            <a:ext cx="1080120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>
            <a:off x="1547664" y="2946925"/>
            <a:ext cx="4248472" cy="314637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7544" y="1535365"/>
            <a:ext cx="1849813" cy="1384995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 of</a:t>
            </a:r>
          </a:p>
          <a:p>
            <a:r>
              <a:rPr lang="en-US" dirty="0">
                <a:solidFill>
                  <a:srgbClr val="FF0000"/>
                </a:solidFill>
              </a:rPr>
              <a:t>Recent</a:t>
            </a:r>
          </a:p>
          <a:p>
            <a:r>
              <a:rPr lang="en-US" dirty="0">
                <a:solidFill>
                  <a:srgbClr val="FF0000"/>
                </a:solidFill>
              </a:rPr>
              <a:t>150 ref.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รูปแปดเหลี่ยม 8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10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76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295400" y="311150"/>
            <a:ext cx="28194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dirty="0">
                <a:latin typeface="Times New Roman" pitchFamily="18" charset="0"/>
              </a:rPr>
              <a:t>ที่มา ความสำคัญ ปัญหา</a:t>
            </a: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1295400" y="1249363"/>
            <a:ext cx="31242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>
                <a:latin typeface="Times New Roman" pitchFamily="18" charset="0"/>
              </a:rPr>
              <a:t>ทฤษฎีและงานวิจัยที่เกี่ยวข้อง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1295400" y="2187575"/>
            <a:ext cx="25146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>
                <a:latin typeface="Times New Roman" pitchFamily="18" charset="0"/>
              </a:rPr>
              <a:t>วิธีการดำเนินการ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1295400" y="3127375"/>
            <a:ext cx="36576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>
                <a:latin typeface="Times New Roman" pitchFamily="18" charset="0"/>
              </a:rPr>
              <a:t>ผลการทดลองและการวิเคราะห์</a:t>
            </a: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1295400" y="4065588"/>
            <a:ext cx="36576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>
                <a:latin typeface="Times New Roman" pitchFamily="18" charset="0"/>
              </a:rPr>
              <a:t>สรุปผลการทดลอง และข้อเสนอแนะ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1295400" y="5003800"/>
            <a:ext cx="24384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>
                <a:latin typeface="Times New Roman" pitchFamily="18" charset="0"/>
              </a:rPr>
              <a:t>เอกสารอ้างอิง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84188" y="304800"/>
            <a:ext cx="481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dirty="0">
                <a:latin typeface="Times New Roman" pitchFamily="18" charset="0"/>
              </a:rPr>
              <a:t>1)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90538" y="1244600"/>
            <a:ext cx="481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2)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90538" y="2182813"/>
            <a:ext cx="4810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3)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96888" y="3122613"/>
            <a:ext cx="4810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4)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503238" y="4060825"/>
            <a:ext cx="481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5)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3085" name="AutoShape 14"/>
          <p:cNvSpPr>
            <a:spLocks noChangeArrowheads="1"/>
          </p:cNvSpPr>
          <p:nvPr/>
        </p:nvSpPr>
        <p:spPr bwMode="auto">
          <a:xfrm>
            <a:off x="1295400" y="5943600"/>
            <a:ext cx="31242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>
                <a:latin typeface="Times New Roman" pitchFamily="18" charset="0"/>
              </a:rPr>
              <a:t>ภาคผนวก</a:t>
            </a:r>
          </a:p>
        </p:txBody>
      </p:sp>
      <p:sp>
        <p:nvSpPr>
          <p:cNvPr id="3086" name="TextBox 1"/>
          <p:cNvSpPr txBox="1">
            <a:spLocks noChangeArrowheads="1"/>
          </p:cNvSpPr>
          <p:nvPr/>
        </p:nvSpPr>
        <p:spPr bwMode="auto">
          <a:xfrm>
            <a:off x="4267200" y="381000"/>
            <a:ext cx="3308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/>
              <a:t>วัตถุประสงค์ ขอบเขต ประโยชน์</a:t>
            </a:r>
          </a:p>
        </p:txBody>
      </p:sp>
      <p:sp>
        <p:nvSpPr>
          <p:cNvPr id="3087" name="สี่เหลี่ยมผืนผ้า 2"/>
          <p:cNvSpPr>
            <a:spLocks noChangeArrowheads="1"/>
          </p:cNvSpPr>
          <p:nvPr/>
        </p:nvSpPr>
        <p:spPr bwMode="auto">
          <a:xfrm>
            <a:off x="4267200" y="5165725"/>
            <a:ext cx="455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hlinkClick r:id="rId2"/>
              </a:rPr>
              <a:t>http://www.grad.rmutt.ac.th/</a:t>
            </a:r>
            <a:endParaRPr lang="th-TH" altLang="th-TH"/>
          </a:p>
        </p:txBody>
      </p:sp>
      <p:sp>
        <p:nvSpPr>
          <p:cNvPr id="16" name="TextBox 15"/>
          <p:cNvSpPr txBox="1"/>
          <p:nvPr/>
        </p:nvSpPr>
        <p:spPr>
          <a:xfrm>
            <a:off x="6084168" y="1318646"/>
            <a:ext cx="2016223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Thesis Form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 Chapters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11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35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1331640" y="1052513"/>
            <a:ext cx="6480175" cy="55911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th-TH" sz="1800"/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574675" y="115888"/>
            <a:ext cx="7885113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/>
              <a:t>Outline of this presentation</a:t>
            </a:r>
          </a:p>
        </p:txBody>
      </p:sp>
      <p:pic>
        <p:nvPicPr>
          <p:cNvPr id="6148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17162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32558" y="1546778"/>
            <a:ext cx="5270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Outline of paper and Thesis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0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23671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132558" y="2905713"/>
            <a:ext cx="37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>
                <a:solidFill>
                  <a:schemeClr val="bg1">
                    <a:lumMod val="85000"/>
                  </a:schemeClr>
                </a:solidFill>
              </a:rPr>
              <a:t>3.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How to write paper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2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48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123033" y="2140203"/>
            <a:ext cx="5557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/>
              <a:t>2. </a:t>
            </a:r>
            <a:r>
              <a:rPr lang="en-US" altLang="ja-JP" sz="3000" dirty="0" smtClean="0"/>
              <a:t>Impact factor </a:t>
            </a:r>
            <a:r>
              <a:rPr lang="en-US" altLang="ja-JP" sz="3000" dirty="0"/>
              <a:t>and </a:t>
            </a:r>
            <a:r>
              <a:rPr lang="en-US" altLang="ja-JP" sz="3000" dirty="0" smtClean="0"/>
              <a:t>quartile (Q)</a:t>
            </a:r>
            <a:endParaRPr lang="en-US" altLang="ja-JP" sz="3000" dirty="0"/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12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5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3" y="3806989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2168982" y="3637516"/>
            <a:ext cx="52549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4.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Results and discussion part</a:t>
            </a:r>
          </a:p>
          <a:p>
            <a:pPr eaLnBrk="1" hangingPunct="1"/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(examples) 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7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3" y="50436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1"/>
          <p:cNvSpPr txBox="1">
            <a:spLocks noChangeArrowheads="1"/>
          </p:cNvSpPr>
          <p:nvPr/>
        </p:nvSpPr>
        <p:spPr bwMode="auto">
          <a:xfrm>
            <a:off x="2150021" y="4874178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5.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Experiment to paper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9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6" y="575167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1"/>
          <p:cNvSpPr txBox="1">
            <a:spLocks noChangeArrowheads="1"/>
          </p:cNvSpPr>
          <p:nvPr/>
        </p:nvSpPr>
        <p:spPr bwMode="auto">
          <a:xfrm>
            <a:off x="2142083" y="5529426"/>
            <a:ext cx="2456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6.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9538"/>
            <a:ext cx="90011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13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08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10050"/>
            <a:ext cx="23034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32275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7000"/>
            <a:ext cx="28797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2051050" y="5232400"/>
            <a:ext cx="11430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51207" name="Rectangle 20"/>
          <p:cNvSpPr>
            <a:spLocks noChangeArrowheads="1"/>
          </p:cNvSpPr>
          <p:nvPr/>
        </p:nvSpPr>
        <p:spPr bwMode="auto">
          <a:xfrm>
            <a:off x="4149725" y="5097463"/>
            <a:ext cx="360363" cy="28733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1208" name="Line 21"/>
          <p:cNvSpPr>
            <a:spLocks noChangeShapeType="1"/>
          </p:cNvSpPr>
          <p:nvPr/>
        </p:nvSpPr>
        <p:spPr bwMode="auto">
          <a:xfrm flipH="1">
            <a:off x="4510088" y="3937000"/>
            <a:ext cx="1651000" cy="1160463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09" name="Line 22"/>
          <p:cNvSpPr>
            <a:spLocks noChangeShapeType="1"/>
          </p:cNvSpPr>
          <p:nvPr/>
        </p:nvSpPr>
        <p:spPr bwMode="auto">
          <a:xfrm flipH="1" flipV="1">
            <a:off x="4510088" y="5370513"/>
            <a:ext cx="1574800" cy="1487487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10" name="Rectangle 23"/>
          <p:cNvSpPr>
            <a:spLocks noChangeArrowheads="1"/>
          </p:cNvSpPr>
          <p:nvPr/>
        </p:nvSpPr>
        <p:spPr bwMode="auto">
          <a:xfrm>
            <a:off x="6080125" y="3937000"/>
            <a:ext cx="2884488" cy="2921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2" name="รูปแปดเหลี่ยม 11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14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2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47" y="260648"/>
            <a:ext cx="739696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1403648" y="4113076"/>
            <a:ext cx="1800200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>
            <a:off x="1316866" y="3676769"/>
            <a:ext cx="288032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7128" y="3193812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= 2.086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รูปแปดเหลี่ยม 5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15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80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6153953" cy="650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3310846" y="6291807"/>
            <a:ext cx="1800200" cy="301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>
            <a:off x="1691680" y="4365104"/>
            <a:ext cx="1820416" cy="19944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3429000"/>
            <a:ext cx="2015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Q1 from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109 Journals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รูปแปดเหลี่ยม 5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16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738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1331640" y="1052513"/>
            <a:ext cx="6480175" cy="55911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th-TH" sz="1800"/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574675" y="115888"/>
            <a:ext cx="7885113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/>
              <a:t>Outline of this presentation</a:t>
            </a:r>
          </a:p>
        </p:txBody>
      </p:sp>
      <p:pic>
        <p:nvPicPr>
          <p:cNvPr id="6148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17162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32558" y="1494001"/>
            <a:ext cx="5270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Outline of paper and Thesis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0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23671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132558" y="2852936"/>
            <a:ext cx="37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/>
              <a:t>3. </a:t>
            </a:r>
            <a:r>
              <a:rPr lang="en-US" altLang="ja-JP" sz="3000" dirty="0" smtClean="0"/>
              <a:t>How to write paper</a:t>
            </a:r>
            <a:endParaRPr lang="en-US" altLang="ja-JP" sz="3000" dirty="0"/>
          </a:p>
        </p:txBody>
      </p:sp>
      <p:pic>
        <p:nvPicPr>
          <p:cNvPr id="6152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48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123033" y="2140203"/>
            <a:ext cx="5557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>
                <a:solidFill>
                  <a:schemeClr val="bg1">
                    <a:lumMod val="85000"/>
                  </a:schemeClr>
                </a:solidFill>
              </a:rPr>
              <a:t>2.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Impact factor </a:t>
            </a:r>
            <a:r>
              <a:rPr lang="en-US" altLang="ja-JP" sz="3000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quartile (Q)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17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5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3" y="3806989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2168982" y="3584739"/>
            <a:ext cx="52549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4.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Results and discussion part</a:t>
            </a:r>
          </a:p>
          <a:p>
            <a:pPr eaLnBrk="1" hangingPunct="1"/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(examples) 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7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3" y="50436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1"/>
          <p:cNvSpPr txBox="1">
            <a:spLocks noChangeArrowheads="1"/>
          </p:cNvSpPr>
          <p:nvPr/>
        </p:nvSpPr>
        <p:spPr bwMode="auto">
          <a:xfrm>
            <a:off x="2150021" y="4821401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5.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Experiment to paper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9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6" y="575167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1"/>
          <p:cNvSpPr txBox="1">
            <a:spLocks noChangeArrowheads="1"/>
          </p:cNvSpPr>
          <p:nvPr/>
        </p:nvSpPr>
        <p:spPr bwMode="auto">
          <a:xfrm>
            <a:off x="2142083" y="5529426"/>
            <a:ext cx="2456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6.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7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76" y="120104"/>
            <a:ext cx="462752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192630" y="977280"/>
            <a:ext cx="19050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2.Abstract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92630" y="1769368"/>
            <a:ext cx="24384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3. Introduction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192630" y="2633464"/>
            <a:ext cx="25146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4. Experimental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192630" y="3425552"/>
            <a:ext cx="3888432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5. Results </a:t>
            </a:r>
            <a:r>
              <a:rPr lang="en-US" altLang="th-TH" dirty="0">
                <a:latin typeface="Times New Roman" pitchFamily="18" charset="0"/>
              </a:rPr>
              <a:t>and Discussions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192630" y="4289648"/>
            <a:ext cx="2232248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6. Conclusions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179512" y="5911552"/>
            <a:ext cx="24384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8. References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192630" y="5119464"/>
            <a:ext cx="324036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7. Acknowledgements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179512" y="201066"/>
            <a:ext cx="2749422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1.Title &amp; Authors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11" name="รูปแปดเหลี่ยม 10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18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45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8588"/>
            <a:ext cx="89249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19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1331640" y="1052513"/>
            <a:ext cx="6480175" cy="55911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th-TH" sz="1800"/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574675" y="115888"/>
            <a:ext cx="7885113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/>
              <a:t>Outline of this presentation</a:t>
            </a:r>
          </a:p>
        </p:txBody>
      </p:sp>
      <p:pic>
        <p:nvPicPr>
          <p:cNvPr id="6148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17162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32558" y="1494001"/>
            <a:ext cx="5270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1. </a:t>
            </a:r>
            <a:r>
              <a:rPr lang="en-US" altLang="ja-JP" sz="3000" dirty="0" smtClean="0"/>
              <a:t>Outline of paper and Thesis</a:t>
            </a:r>
            <a:endParaRPr lang="en-US" altLang="ja-JP" sz="3000" dirty="0"/>
          </a:p>
        </p:txBody>
      </p:sp>
      <p:pic>
        <p:nvPicPr>
          <p:cNvPr id="6150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23671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132558" y="2852936"/>
            <a:ext cx="37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/>
              <a:t>3. </a:t>
            </a:r>
            <a:r>
              <a:rPr lang="en-US" altLang="ja-JP" sz="3000" dirty="0" smtClean="0"/>
              <a:t>How to write paper</a:t>
            </a:r>
            <a:endParaRPr lang="en-US" altLang="ja-JP" sz="3000" dirty="0"/>
          </a:p>
        </p:txBody>
      </p:sp>
      <p:pic>
        <p:nvPicPr>
          <p:cNvPr id="6152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48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123033" y="2140203"/>
            <a:ext cx="5557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/>
              <a:t>2. </a:t>
            </a:r>
            <a:r>
              <a:rPr lang="en-US" altLang="ja-JP" sz="3000" dirty="0" smtClean="0"/>
              <a:t>Impact factor </a:t>
            </a:r>
            <a:r>
              <a:rPr lang="en-US" altLang="ja-JP" sz="3000" dirty="0"/>
              <a:t>and </a:t>
            </a:r>
            <a:r>
              <a:rPr lang="en-US" altLang="ja-JP" sz="3000" dirty="0" smtClean="0"/>
              <a:t>quartile (Q)</a:t>
            </a:r>
            <a:endParaRPr lang="en-US" altLang="ja-JP" sz="3000" dirty="0"/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5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3" y="3806989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2168982" y="3584739"/>
            <a:ext cx="52549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4. </a:t>
            </a:r>
            <a:r>
              <a:rPr lang="en-US" altLang="ja-JP" sz="3000" dirty="0" smtClean="0"/>
              <a:t>Results and discussion part</a:t>
            </a:r>
          </a:p>
          <a:p>
            <a:pPr eaLnBrk="1" hangingPunct="1"/>
            <a:r>
              <a:rPr lang="en-US" altLang="ja-JP" sz="3000" dirty="0" smtClean="0"/>
              <a:t>(examples) </a:t>
            </a:r>
            <a:endParaRPr lang="en-US" altLang="ja-JP" sz="3000" dirty="0"/>
          </a:p>
        </p:txBody>
      </p:sp>
      <p:pic>
        <p:nvPicPr>
          <p:cNvPr id="6157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3" y="50436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1"/>
          <p:cNvSpPr txBox="1">
            <a:spLocks noChangeArrowheads="1"/>
          </p:cNvSpPr>
          <p:nvPr/>
        </p:nvSpPr>
        <p:spPr bwMode="auto">
          <a:xfrm>
            <a:off x="2150021" y="4821401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5. </a:t>
            </a:r>
            <a:r>
              <a:rPr lang="en-US" altLang="ja-JP" sz="3000" dirty="0" smtClean="0"/>
              <a:t>Experiment to paper</a:t>
            </a:r>
            <a:endParaRPr lang="en-US" altLang="ja-JP" sz="3000" dirty="0"/>
          </a:p>
        </p:txBody>
      </p:sp>
      <p:pic>
        <p:nvPicPr>
          <p:cNvPr id="6159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6" y="575167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1"/>
          <p:cNvSpPr txBox="1">
            <a:spLocks noChangeArrowheads="1"/>
          </p:cNvSpPr>
          <p:nvPr/>
        </p:nvSpPr>
        <p:spPr bwMode="auto">
          <a:xfrm>
            <a:off x="2142083" y="5529426"/>
            <a:ext cx="2456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6. </a:t>
            </a:r>
            <a:r>
              <a:rPr lang="en-US" altLang="ja-JP" sz="3000" dirty="0" smtClean="0"/>
              <a:t>Conclusion</a:t>
            </a:r>
            <a:endParaRPr lang="en-US" altLang="ja-JP" sz="3000" dirty="0"/>
          </a:p>
        </p:txBody>
      </p:sp>
    </p:spTree>
    <p:extLst>
      <p:ext uri="{BB962C8B-B14F-4D97-AF65-F5344CB8AC3E}">
        <p14:creationId xmlns:p14="http://schemas.microsoft.com/office/powerpoint/2010/main" val="44228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333338" y="1320180"/>
            <a:ext cx="2379573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2.Abstract, keywords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33339" y="2112268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3. Introduction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333339" y="2976364"/>
            <a:ext cx="1846607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4. Experimental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333339" y="3627884"/>
            <a:ext cx="1846607" cy="64807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5. Results </a:t>
            </a:r>
            <a:r>
              <a:rPr lang="en-US" altLang="th-TH" sz="2000" dirty="0">
                <a:latin typeface="Times New Roman" pitchFamily="18" charset="0"/>
              </a:rPr>
              <a:t>and </a:t>
            </a:r>
            <a:endParaRPr lang="en-US" altLang="th-TH" sz="2000" dirty="0" smtClean="0">
              <a:latin typeface="Times New Roman" pitchFamily="18" charset="0"/>
            </a:endParaRPr>
          </a:p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Discussions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333339" y="4632548"/>
            <a:ext cx="1639261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6. Conclusions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0221" y="6254452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8. References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333340" y="5462364"/>
            <a:ext cx="2379572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7. Acknowledgements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320222" y="543966"/>
            <a:ext cx="2019050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1.Title &amp; Authors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6440900" y="6405526"/>
            <a:ext cx="2307564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2.Abstract, keywords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2" name="AutoShape 3"/>
          <p:cNvSpPr>
            <a:spLocks noChangeArrowheads="1"/>
          </p:cNvSpPr>
          <p:nvPr/>
        </p:nvSpPr>
        <p:spPr bwMode="auto">
          <a:xfrm>
            <a:off x="6440900" y="4793704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3. Introduction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6454019" y="526190"/>
            <a:ext cx="1846607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4. Experimental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6454019" y="1268760"/>
            <a:ext cx="1846607" cy="64807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5. Results </a:t>
            </a:r>
            <a:r>
              <a:rPr lang="en-US" altLang="th-TH" sz="2000" dirty="0">
                <a:latin typeface="Times New Roman" pitchFamily="18" charset="0"/>
              </a:rPr>
              <a:t>and </a:t>
            </a:r>
            <a:endParaRPr lang="en-US" altLang="th-TH" sz="2000" dirty="0" smtClean="0">
              <a:latin typeface="Times New Roman" pitchFamily="18" charset="0"/>
            </a:endParaRPr>
          </a:p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Discussions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5" name="AutoShape 6"/>
          <p:cNvSpPr>
            <a:spLocks noChangeArrowheads="1"/>
          </p:cNvSpPr>
          <p:nvPr/>
        </p:nvSpPr>
        <p:spPr bwMode="auto">
          <a:xfrm>
            <a:off x="6409339" y="5620006"/>
            <a:ext cx="1639261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6. Conclusions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6" name="AutoShape 7"/>
          <p:cNvSpPr>
            <a:spLocks noChangeArrowheads="1"/>
          </p:cNvSpPr>
          <p:nvPr/>
        </p:nvSpPr>
        <p:spPr bwMode="auto">
          <a:xfrm>
            <a:off x="6454020" y="2222004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8. References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7" name="AutoShape 14"/>
          <p:cNvSpPr>
            <a:spLocks noChangeArrowheads="1"/>
          </p:cNvSpPr>
          <p:nvPr/>
        </p:nvSpPr>
        <p:spPr bwMode="auto">
          <a:xfrm>
            <a:off x="6440900" y="3874740"/>
            <a:ext cx="2379572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7. Acknowledgements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8" name="AutoShape 2"/>
          <p:cNvSpPr>
            <a:spLocks noChangeArrowheads="1"/>
          </p:cNvSpPr>
          <p:nvPr/>
        </p:nvSpPr>
        <p:spPr bwMode="auto">
          <a:xfrm>
            <a:off x="6454502" y="3082652"/>
            <a:ext cx="2019050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1.Title &amp; Authors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60" name="AutoShape 15"/>
          <p:cNvSpPr>
            <a:spLocks noChangeArrowheads="1"/>
          </p:cNvSpPr>
          <p:nvPr/>
        </p:nvSpPr>
        <p:spPr bwMode="auto">
          <a:xfrm rot="5400000">
            <a:off x="943701" y="969257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1" name="AutoShape 15"/>
          <p:cNvSpPr>
            <a:spLocks noChangeArrowheads="1"/>
          </p:cNvSpPr>
          <p:nvPr/>
        </p:nvSpPr>
        <p:spPr bwMode="auto">
          <a:xfrm rot="5400000">
            <a:off x="955473" y="175599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2" name="AutoShape 15"/>
          <p:cNvSpPr>
            <a:spLocks noChangeArrowheads="1"/>
          </p:cNvSpPr>
          <p:nvPr/>
        </p:nvSpPr>
        <p:spPr bwMode="auto">
          <a:xfrm rot="5400000">
            <a:off x="955473" y="254808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3" name="AutoShape 15"/>
          <p:cNvSpPr>
            <a:spLocks noChangeArrowheads="1"/>
          </p:cNvSpPr>
          <p:nvPr/>
        </p:nvSpPr>
        <p:spPr bwMode="auto">
          <a:xfrm rot="5400000">
            <a:off x="955473" y="3340171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4" name="AutoShape 15"/>
          <p:cNvSpPr>
            <a:spLocks noChangeArrowheads="1"/>
          </p:cNvSpPr>
          <p:nvPr/>
        </p:nvSpPr>
        <p:spPr bwMode="auto">
          <a:xfrm rot="5400000">
            <a:off x="955473" y="429876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5" name="AutoShape 15"/>
          <p:cNvSpPr>
            <a:spLocks noChangeArrowheads="1"/>
          </p:cNvSpPr>
          <p:nvPr/>
        </p:nvSpPr>
        <p:spPr bwMode="auto">
          <a:xfrm rot="5400000">
            <a:off x="919468" y="506836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6" name="AutoShape 15"/>
          <p:cNvSpPr>
            <a:spLocks noChangeArrowheads="1"/>
          </p:cNvSpPr>
          <p:nvPr/>
        </p:nvSpPr>
        <p:spPr bwMode="auto">
          <a:xfrm rot="5400000">
            <a:off x="955473" y="5860451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7" name="AutoShape 15"/>
          <p:cNvSpPr>
            <a:spLocks noChangeArrowheads="1"/>
          </p:cNvSpPr>
          <p:nvPr/>
        </p:nvSpPr>
        <p:spPr bwMode="auto">
          <a:xfrm rot="5400000">
            <a:off x="7064381" y="951481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rot="5400000">
            <a:off x="7076153" y="1884137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9" name="AutoShape 15"/>
          <p:cNvSpPr>
            <a:spLocks noChangeArrowheads="1"/>
          </p:cNvSpPr>
          <p:nvPr/>
        </p:nvSpPr>
        <p:spPr bwMode="auto">
          <a:xfrm rot="5400000">
            <a:off x="7076153" y="267622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0" name="AutoShape 15"/>
          <p:cNvSpPr>
            <a:spLocks noChangeArrowheads="1"/>
          </p:cNvSpPr>
          <p:nvPr/>
        </p:nvSpPr>
        <p:spPr bwMode="auto">
          <a:xfrm rot="5400000">
            <a:off x="7076153" y="346831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1" name="AutoShape 15"/>
          <p:cNvSpPr>
            <a:spLocks noChangeArrowheads="1"/>
          </p:cNvSpPr>
          <p:nvPr/>
        </p:nvSpPr>
        <p:spPr bwMode="auto">
          <a:xfrm rot="5400000">
            <a:off x="7076153" y="4354899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2" name="AutoShape 15"/>
          <p:cNvSpPr>
            <a:spLocks noChangeArrowheads="1"/>
          </p:cNvSpPr>
          <p:nvPr/>
        </p:nvSpPr>
        <p:spPr bwMode="auto">
          <a:xfrm rot="5400000">
            <a:off x="7040148" y="521899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3" name="AutoShape 15"/>
          <p:cNvSpPr>
            <a:spLocks noChangeArrowheads="1"/>
          </p:cNvSpPr>
          <p:nvPr/>
        </p:nvSpPr>
        <p:spPr bwMode="auto">
          <a:xfrm rot="5400000">
            <a:off x="7076153" y="601108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4" name="AutoShape 4"/>
          <p:cNvSpPr>
            <a:spLocks noChangeArrowheads="1"/>
          </p:cNvSpPr>
          <p:nvPr/>
        </p:nvSpPr>
        <p:spPr bwMode="auto">
          <a:xfrm>
            <a:off x="2771799" y="44624"/>
            <a:ext cx="3506671" cy="71941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 dirty="0" err="1" smtClean="0"/>
              <a:t>Sorapong</a:t>
            </a:r>
            <a:r>
              <a:rPr lang="en-US" altLang="ja-JP" sz="4000" dirty="0" smtClean="0"/>
              <a:t> style</a:t>
            </a:r>
            <a:endParaRPr lang="en-US" altLang="ja-JP" sz="4000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84" y="850131"/>
            <a:ext cx="2622424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20"/>
          <p:cNvSpPr>
            <a:spLocks noChangeArrowheads="1"/>
          </p:cNvSpPr>
          <p:nvPr/>
        </p:nvSpPr>
        <p:spPr bwMode="auto">
          <a:xfrm>
            <a:off x="132687" y="359668"/>
            <a:ext cx="2639113" cy="638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6278471" y="411733"/>
            <a:ext cx="2639113" cy="638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3568" y="-13214"/>
            <a:ext cx="1077721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Paper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660232" y="20746"/>
            <a:ext cx="1929898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Write paper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auto">
          <a:xfrm>
            <a:off x="2339752" y="4202765"/>
            <a:ext cx="4200191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300" dirty="0" smtClean="0">
                <a:latin typeface="Times New Roman" pitchFamily="18" charset="0"/>
              </a:rPr>
              <a:t>**</a:t>
            </a:r>
            <a:r>
              <a:rPr lang="en-US" altLang="th-TH" sz="2300" dirty="0" err="1" smtClean="0">
                <a:latin typeface="Times New Roman" pitchFamily="18" charset="0"/>
              </a:rPr>
              <a:t>Experiment</a:t>
            </a:r>
            <a:r>
              <a:rPr lang="en-US" altLang="th-TH" sz="2300" dirty="0" err="1" smtClean="0">
                <a:latin typeface="Times New Roman" pitchFamily="18" charset="0"/>
                <a:sym typeface="Wingdings" pitchFamily="2" charset="2"/>
              </a:rPr>
              <a:t>DataDiscussion</a:t>
            </a:r>
            <a:r>
              <a:rPr lang="en-US" altLang="th-TH" sz="2300" dirty="0" smtClean="0">
                <a:latin typeface="Times New Roman" pitchFamily="18" charset="0"/>
                <a:sym typeface="Wingdings" pitchFamily="2" charset="2"/>
              </a:rPr>
              <a:t>**</a:t>
            </a:r>
            <a:endParaRPr lang="th-TH" altLang="th-TH" sz="2300" dirty="0">
              <a:latin typeface="Times New Roman" pitchFamily="18" charset="0"/>
            </a:endParaRPr>
          </a:p>
        </p:txBody>
      </p:sp>
      <p:sp>
        <p:nvSpPr>
          <p:cNvPr id="82" name="AutoShape 9"/>
          <p:cNvSpPr>
            <a:spLocks noChangeArrowheads="1"/>
          </p:cNvSpPr>
          <p:nvPr/>
        </p:nvSpPr>
        <p:spPr bwMode="auto">
          <a:xfrm>
            <a:off x="3209634" y="5407496"/>
            <a:ext cx="246042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Write manuscript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83" name="AutoShape 15"/>
          <p:cNvSpPr>
            <a:spLocks noChangeArrowheads="1"/>
          </p:cNvSpPr>
          <p:nvPr/>
        </p:nvSpPr>
        <p:spPr bwMode="auto">
          <a:xfrm rot="5400000">
            <a:off x="4066233" y="5006461"/>
            <a:ext cx="698948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1691680" y="4033992"/>
            <a:ext cx="5344109" cy="105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5" name="รูปแปดเหลี่ยม 84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20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56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500188"/>
            <a:ext cx="81057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21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9538"/>
            <a:ext cx="86582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22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9538"/>
            <a:ext cx="90011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23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26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0963"/>
            <a:ext cx="89439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24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91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00013"/>
            <a:ext cx="90201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25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36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8588"/>
            <a:ext cx="894397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26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26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90488"/>
            <a:ext cx="902017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27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88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8113"/>
            <a:ext cx="88296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28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85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9063"/>
            <a:ext cx="900112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29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30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76" y="120104"/>
            <a:ext cx="462752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192630" y="977280"/>
            <a:ext cx="19050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2.Abstract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92630" y="1769368"/>
            <a:ext cx="24384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3. Introduction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192630" y="2633464"/>
            <a:ext cx="25146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4. Experimental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192630" y="3425552"/>
            <a:ext cx="3888432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5. Results </a:t>
            </a:r>
            <a:r>
              <a:rPr lang="en-US" altLang="th-TH" dirty="0">
                <a:latin typeface="Times New Roman" pitchFamily="18" charset="0"/>
              </a:rPr>
              <a:t>and Discussions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192630" y="4289648"/>
            <a:ext cx="2232248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6. Conclusions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179512" y="5911552"/>
            <a:ext cx="243840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8. References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192630" y="5119464"/>
            <a:ext cx="3240360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7. Acknowledgements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179512" y="201066"/>
            <a:ext cx="2749422" cy="685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1.Title &amp; Authors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29" name="รูปแปดเหลี่ยม 28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34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0488"/>
            <a:ext cx="900112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30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23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1331640" y="1052513"/>
            <a:ext cx="6480175" cy="55911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th-TH" sz="1800"/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574675" y="115888"/>
            <a:ext cx="7885113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/>
              <a:t>Outline of this presentation</a:t>
            </a:r>
          </a:p>
        </p:txBody>
      </p:sp>
      <p:pic>
        <p:nvPicPr>
          <p:cNvPr id="6148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17162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32558" y="1494001"/>
            <a:ext cx="5270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Outline of paper and Thesis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0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23671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132558" y="2852936"/>
            <a:ext cx="37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>
                <a:solidFill>
                  <a:schemeClr val="bg1">
                    <a:lumMod val="85000"/>
                  </a:schemeClr>
                </a:solidFill>
              </a:rPr>
              <a:t>3.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How to write paper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2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48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123033" y="2140203"/>
            <a:ext cx="5557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>
                <a:solidFill>
                  <a:schemeClr val="bg1">
                    <a:lumMod val="85000"/>
                  </a:schemeClr>
                </a:solidFill>
              </a:rPr>
              <a:t>2.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Impact factor </a:t>
            </a:r>
            <a:r>
              <a:rPr lang="en-US" altLang="ja-JP" sz="3000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quartile (Q)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31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5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3" y="3806989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2168982" y="3584739"/>
            <a:ext cx="52549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4. </a:t>
            </a:r>
            <a:r>
              <a:rPr lang="en-US" altLang="ja-JP" sz="3000" dirty="0" smtClean="0"/>
              <a:t>Results and discussion part</a:t>
            </a:r>
          </a:p>
          <a:p>
            <a:pPr eaLnBrk="1" hangingPunct="1"/>
            <a:r>
              <a:rPr lang="en-US" altLang="ja-JP" sz="3000" dirty="0" smtClean="0"/>
              <a:t>(examples) </a:t>
            </a:r>
            <a:endParaRPr lang="en-US" altLang="ja-JP" sz="3000" dirty="0"/>
          </a:p>
        </p:txBody>
      </p:sp>
      <p:pic>
        <p:nvPicPr>
          <p:cNvPr id="6157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3" y="50436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1"/>
          <p:cNvSpPr txBox="1">
            <a:spLocks noChangeArrowheads="1"/>
          </p:cNvSpPr>
          <p:nvPr/>
        </p:nvSpPr>
        <p:spPr bwMode="auto">
          <a:xfrm>
            <a:off x="2150021" y="4821401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5.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Experiment to paper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9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6" y="575167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1"/>
          <p:cNvSpPr txBox="1">
            <a:spLocks noChangeArrowheads="1"/>
          </p:cNvSpPr>
          <p:nvPr/>
        </p:nvSpPr>
        <p:spPr bwMode="auto">
          <a:xfrm>
            <a:off x="2142083" y="5529426"/>
            <a:ext cx="2456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6.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79712" y="344850"/>
            <a:ext cx="4968552" cy="707886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Results and </a:t>
            </a:r>
            <a:r>
              <a:rPr lang="en-US" sz="4000" dirty="0" smtClean="0">
                <a:solidFill>
                  <a:srgbClr val="0070C0"/>
                </a:solidFill>
              </a:rPr>
              <a:t>Discussion</a:t>
            </a:r>
            <a:endParaRPr lang="th-TH" sz="40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700808"/>
            <a:ext cx="8208912" cy="1815882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	-- numbers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	-- graphs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-- figures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-- tables</a:t>
            </a: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221088"/>
            <a:ext cx="8783569" cy="1384995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Discussion	-- reasons (why ??)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		-- comparison</a:t>
            </a:r>
          </a:p>
          <a:p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	-- reviews	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2" name="วงเล็บปีกกาขวา 1"/>
          <p:cNvSpPr/>
          <p:nvPr/>
        </p:nvSpPr>
        <p:spPr>
          <a:xfrm>
            <a:off x="3995937" y="1844824"/>
            <a:ext cx="360040" cy="1440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4346444" y="1988840"/>
            <a:ext cx="383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**What have you found?</a:t>
            </a:r>
            <a:endParaRPr lang="th-TH" dirty="0"/>
          </a:p>
        </p:txBody>
      </p:sp>
      <p:sp>
        <p:nvSpPr>
          <p:cNvPr id="12" name="วงเล็บปีกกาขวา 11"/>
          <p:cNvSpPr/>
          <p:nvPr/>
        </p:nvSpPr>
        <p:spPr>
          <a:xfrm>
            <a:off x="4932041" y="4365104"/>
            <a:ext cx="360040" cy="109696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220072" y="4293096"/>
            <a:ext cx="2519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**Sell your data</a:t>
            </a:r>
            <a:endParaRPr lang="th-TH" dirty="0"/>
          </a:p>
        </p:txBody>
      </p:sp>
      <p:sp>
        <p:nvSpPr>
          <p:cNvPr id="14" name="TextBox 13"/>
          <p:cNvSpPr txBox="1"/>
          <p:nvPr/>
        </p:nvSpPr>
        <p:spPr>
          <a:xfrm>
            <a:off x="4355977" y="2708920"/>
            <a:ext cx="3003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**Report your data</a:t>
            </a:r>
            <a:endParaRPr lang="th-TH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4994012"/>
            <a:ext cx="395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**Advantage of this study</a:t>
            </a:r>
            <a:endParaRPr lang="th-TH" dirty="0"/>
          </a:p>
        </p:txBody>
      </p:sp>
      <p:sp>
        <p:nvSpPr>
          <p:cNvPr id="16" name="รูปแปดเหลี่ยม 15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32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2910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726"/>
            <a:ext cx="8856984" cy="27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392488" cy="394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99792"/>
            <a:ext cx="3828577" cy="220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27" y="5157192"/>
            <a:ext cx="4566469" cy="151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016" y="97468"/>
            <a:ext cx="8892480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Good tables and figures for good discussion in review paper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รูปแปดเหลี่ยม 8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33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4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66" y="1021346"/>
            <a:ext cx="81369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251520" y="5859269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Morphological, antimicrobial, durability, and physical properties of untreated and treated textiles using silver-</a:t>
            </a:r>
            <a:r>
              <a:rPr lang="en-US" sz="1400" dirty="0" err="1"/>
              <a:t>nanoparticlesOriginal</a:t>
            </a:r>
            <a:r>
              <a:rPr lang="en-US" sz="1400" dirty="0"/>
              <a:t> Research Article</a:t>
            </a:r>
          </a:p>
          <a:p>
            <a:r>
              <a:rPr lang="en-US" sz="1400" dirty="0"/>
              <a:t>Colloids and Surfaces A: Physicochemical and Engineering Aspects, Volume </a:t>
            </a:r>
            <a:r>
              <a:rPr lang="th-TH" sz="1400" dirty="0"/>
              <a:t>436</a:t>
            </a:r>
            <a:r>
              <a:rPr lang="en-US" sz="1400" dirty="0"/>
              <a:t>, </a:t>
            </a:r>
            <a:r>
              <a:rPr lang="th-TH" sz="1400" dirty="0"/>
              <a:t>5</a:t>
            </a:r>
            <a:r>
              <a:rPr lang="en-US" sz="1400" dirty="0"/>
              <a:t> September </a:t>
            </a:r>
            <a:r>
              <a:rPr lang="th-TH" sz="1400" dirty="0"/>
              <a:t>2013</a:t>
            </a:r>
            <a:r>
              <a:rPr lang="en-US" sz="1400" dirty="0"/>
              <a:t>, Pages </a:t>
            </a:r>
            <a:r>
              <a:rPr lang="th-TH" sz="1400" dirty="0"/>
              <a:t>975-989</a:t>
            </a:r>
            <a:endParaRPr lang="en-US" sz="1400" dirty="0"/>
          </a:p>
          <a:p>
            <a:r>
              <a:rPr lang="en-US" sz="1400" dirty="0" err="1"/>
              <a:t>Srimala</a:t>
            </a:r>
            <a:r>
              <a:rPr lang="en-US" sz="1400" dirty="0"/>
              <a:t> </a:t>
            </a:r>
            <a:r>
              <a:rPr lang="en-US" sz="1400" dirty="0" err="1"/>
              <a:t>Perera</a:t>
            </a:r>
            <a:r>
              <a:rPr lang="en-US" sz="1400" dirty="0"/>
              <a:t>, Bharat </a:t>
            </a:r>
            <a:r>
              <a:rPr lang="en-US" sz="1400" dirty="0" err="1"/>
              <a:t>Bhushan</a:t>
            </a:r>
            <a:r>
              <a:rPr lang="en-US" sz="1400" dirty="0"/>
              <a:t>, </a:t>
            </a:r>
            <a:r>
              <a:rPr lang="en-US" sz="1400" dirty="0" err="1"/>
              <a:t>Rathnayake</a:t>
            </a:r>
            <a:r>
              <a:rPr lang="en-US" sz="1400" dirty="0"/>
              <a:t> </a:t>
            </a:r>
            <a:r>
              <a:rPr lang="en-US" sz="1400" dirty="0" err="1"/>
              <a:t>Bandara</a:t>
            </a:r>
            <a:r>
              <a:rPr lang="en-US" sz="1400" dirty="0"/>
              <a:t>, </a:t>
            </a:r>
            <a:r>
              <a:rPr lang="en-US" sz="1400" dirty="0" err="1"/>
              <a:t>Gamini</a:t>
            </a:r>
            <a:r>
              <a:rPr lang="en-US" sz="1400" dirty="0"/>
              <a:t> </a:t>
            </a:r>
            <a:r>
              <a:rPr lang="en-US" sz="1400" dirty="0" err="1"/>
              <a:t>Rajapakse</a:t>
            </a:r>
            <a:r>
              <a:rPr lang="en-US" sz="1400" dirty="0"/>
              <a:t>, </a:t>
            </a:r>
            <a:r>
              <a:rPr lang="en-US" sz="1400" dirty="0" err="1"/>
              <a:t>Sanath</a:t>
            </a:r>
            <a:r>
              <a:rPr lang="en-US" sz="1400" dirty="0"/>
              <a:t> </a:t>
            </a:r>
            <a:r>
              <a:rPr lang="en-US" sz="1400" dirty="0" err="1"/>
              <a:t>Rajapakse</a:t>
            </a:r>
            <a:r>
              <a:rPr lang="en-US" sz="1400" dirty="0"/>
              <a:t>, </a:t>
            </a:r>
            <a:r>
              <a:rPr lang="en-US" sz="1400" dirty="0" err="1"/>
              <a:t>Chaturanga</a:t>
            </a:r>
            <a:r>
              <a:rPr lang="en-US" sz="1400" dirty="0"/>
              <a:t> </a:t>
            </a:r>
            <a:r>
              <a:rPr lang="en-US" sz="1400" dirty="0" err="1"/>
              <a:t>Bandara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260648"/>
            <a:ext cx="7300025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Good table for good discussion in original paper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5" name="รูปแปดเหลี่ยม 4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34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89" y="93834"/>
            <a:ext cx="6752888" cy="11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58129"/>
            <a:ext cx="47148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89" y="4830537"/>
            <a:ext cx="4676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" y="2382265"/>
            <a:ext cx="3995003" cy="25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3961060" y="1052736"/>
            <a:ext cx="2435561" cy="498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 flipV="1">
            <a:off x="2677396" y="1446161"/>
            <a:ext cx="1606572" cy="4861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1907" y="1158129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 and </a:t>
            </a:r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060169" y="1878209"/>
            <a:ext cx="4688295" cy="151216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V="1">
            <a:off x="2465117" y="3390376"/>
            <a:ext cx="1606572" cy="20164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สี่เหลี่ยมผืนผ้า 3"/>
          <p:cNvSpPr/>
          <p:nvPr/>
        </p:nvSpPr>
        <p:spPr>
          <a:xfrm>
            <a:off x="1330632" y="5262585"/>
            <a:ext cx="122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  <a:endParaRPr lang="th-TH" dirty="0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067944" y="3390377"/>
            <a:ext cx="4688295" cy="2592685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 flipV="1">
            <a:off x="2915816" y="5983063"/>
            <a:ext cx="1144353" cy="398265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1203488" y="6182195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20" name="รูปแปดเหลี่ยม 19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35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6" y="1208509"/>
            <a:ext cx="53435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4" y="188640"/>
            <a:ext cx="3300864" cy="277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13089"/>
            <a:ext cx="3439993" cy="36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5436096" y="29479"/>
            <a:ext cx="2435561" cy="498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>
            <a:endCxn id="5" idx="2"/>
          </p:cNvCxnSpPr>
          <p:nvPr/>
        </p:nvCxnSpPr>
        <p:spPr>
          <a:xfrm flipV="1">
            <a:off x="2806003" y="278888"/>
            <a:ext cx="2630093" cy="4861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2583" y="197380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 and </a:t>
            </a:r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5508104" y="404664"/>
            <a:ext cx="3312368" cy="23762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V="1">
            <a:off x="2465117" y="2564904"/>
            <a:ext cx="3059377" cy="28418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สี่เหลี่ยมผืนผ้า 3"/>
          <p:cNvSpPr/>
          <p:nvPr/>
        </p:nvSpPr>
        <p:spPr>
          <a:xfrm>
            <a:off x="1330632" y="5262585"/>
            <a:ext cx="122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  <a:endParaRPr lang="th-TH" dirty="0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508103" y="2924547"/>
            <a:ext cx="3439993" cy="3662380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 flipV="1">
            <a:off x="3131840" y="5534191"/>
            <a:ext cx="2376263" cy="90961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1491520" y="6182195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21" name="รูปแปดเหลี่ยม 20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36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90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9" y="24830"/>
            <a:ext cx="4889550" cy="114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1" y="1412776"/>
            <a:ext cx="46767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88" y="63067"/>
            <a:ext cx="3512000" cy="682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5148064" y="49863"/>
            <a:ext cx="2435561" cy="498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>
            <a:endCxn id="5" idx="2"/>
          </p:cNvCxnSpPr>
          <p:nvPr/>
        </p:nvCxnSpPr>
        <p:spPr>
          <a:xfrm flipV="1">
            <a:off x="2796064" y="299272"/>
            <a:ext cx="2352000" cy="11135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2583" y="1115742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 and </a:t>
            </a:r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5508104" y="404664"/>
            <a:ext cx="3312368" cy="23762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V="1">
            <a:off x="1835696" y="2564904"/>
            <a:ext cx="3688798" cy="37432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สี่เหลี่ยมผืนผ้า 3"/>
          <p:cNvSpPr/>
          <p:nvPr/>
        </p:nvSpPr>
        <p:spPr>
          <a:xfrm>
            <a:off x="718060" y="6165304"/>
            <a:ext cx="122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  <a:endParaRPr lang="th-TH" dirty="0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452487" y="2780928"/>
            <a:ext cx="3439993" cy="403244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 flipV="1">
            <a:off x="4644008" y="5534192"/>
            <a:ext cx="864095" cy="77394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3138641" y="6308134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22" name="รูปแปดเหลี่ยม 21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37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33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57133"/>
            <a:ext cx="3539637" cy="5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70" y="1629154"/>
            <a:ext cx="3531118" cy="29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2100"/>
            <a:ext cx="3562360" cy="301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2664296" cy="280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" y="170848"/>
            <a:ext cx="5241642" cy="90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56627" y="126820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 and </a:t>
            </a:r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5436096" y="1629154"/>
            <a:ext cx="3456384" cy="14579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V="1">
            <a:off x="4283968" y="2564904"/>
            <a:ext cx="1147643" cy="17281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สี่เหลี่ยมผืนผ้า 3"/>
          <p:cNvSpPr/>
          <p:nvPr/>
        </p:nvSpPr>
        <p:spPr>
          <a:xfrm>
            <a:off x="3671396" y="4271312"/>
            <a:ext cx="122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  <a:endParaRPr lang="th-TH" dirty="0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452487" y="3087106"/>
            <a:ext cx="3439993" cy="2016224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 flipV="1">
            <a:off x="5103641" y="5103330"/>
            <a:ext cx="864095" cy="77394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3823360" y="5877272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21" name="รูปแปดเหลี่ยม 20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38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71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12" y="3250376"/>
            <a:ext cx="3830309" cy="185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13" y="1334506"/>
            <a:ext cx="3762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56627" y="126820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 and </a:t>
            </a:r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>
            <a:off x="4283968" y="1595397"/>
            <a:ext cx="777009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สี่เหลี่ยมผืนผ้า 3"/>
          <p:cNvSpPr/>
          <p:nvPr/>
        </p:nvSpPr>
        <p:spPr>
          <a:xfrm>
            <a:off x="3039553" y="1334506"/>
            <a:ext cx="122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  <a:endParaRPr lang="th-TH" dirty="0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076056" y="3140968"/>
            <a:ext cx="3956365" cy="2016224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5" name="ลูกศรเชื่อมต่อแบบตรง 14"/>
          <p:cNvCxnSpPr>
            <a:endCxn id="14" idx="2"/>
          </p:cNvCxnSpPr>
          <p:nvPr/>
        </p:nvCxnSpPr>
        <p:spPr>
          <a:xfrm flipH="1" flipV="1">
            <a:off x="7054239" y="5157192"/>
            <a:ext cx="118246" cy="91795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6316056" y="6002124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Discussion</a:t>
            </a:r>
            <a:endParaRPr lang="th-TH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" y="126820"/>
            <a:ext cx="575786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938"/>
            <a:ext cx="2444912" cy="280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192323" cy="2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91624"/>
            <a:ext cx="1971881" cy="144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076055" y="1334506"/>
            <a:ext cx="3956365" cy="17526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27" name="ลูกศรเชื่อมต่อแบบตรง 26"/>
          <p:cNvCxnSpPr/>
          <p:nvPr/>
        </p:nvCxnSpPr>
        <p:spPr>
          <a:xfrm flipV="1">
            <a:off x="4371835" y="4581130"/>
            <a:ext cx="689142" cy="522199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79512" y="4247510"/>
            <a:ext cx="4192323" cy="2277834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2" name="รูปแปดเหลี่ยม 31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39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2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9538"/>
            <a:ext cx="86582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1331640" y="1052513"/>
            <a:ext cx="6480175" cy="55911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th-TH" sz="1800"/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574675" y="115888"/>
            <a:ext cx="7885113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/>
              <a:t>Outline of this presentation</a:t>
            </a:r>
          </a:p>
        </p:txBody>
      </p:sp>
      <p:pic>
        <p:nvPicPr>
          <p:cNvPr id="6148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17162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32558" y="1494001"/>
            <a:ext cx="5270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Outline of paper and Thesis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0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23671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132558" y="2852936"/>
            <a:ext cx="37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>
                <a:solidFill>
                  <a:schemeClr val="bg1">
                    <a:lumMod val="85000"/>
                  </a:schemeClr>
                </a:solidFill>
              </a:rPr>
              <a:t>3.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How to write paper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2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48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123033" y="2140203"/>
            <a:ext cx="5557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>
                <a:solidFill>
                  <a:schemeClr val="bg1">
                    <a:lumMod val="85000"/>
                  </a:schemeClr>
                </a:solidFill>
              </a:rPr>
              <a:t>2.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Impact factor </a:t>
            </a:r>
            <a:r>
              <a:rPr lang="en-US" altLang="ja-JP" sz="3000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quartile (Q)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40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5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3" y="3806989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2168982" y="3584739"/>
            <a:ext cx="52549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4.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Results and discussion part</a:t>
            </a:r>
          </a:p>
          <a:p>
            <a:pPr eaLnBrk="1" hangingPunct="1"/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(examples) 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57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3" y="50436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1"/>
          <p:cNvSpPr txBox="1">
            <a:spLocks noChangeArrowheads="1"/>
          </p:cNvSpPr>
          <p:nvPr/>
        </p:nvSpPr>
        <p:spPr bwMode="auto">
          <a:xfrm>
            <a:off x="2150021" y="4821401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5. </a:t>
            </a:r>
            <a:r>
              <a:rPr lang="en-US" altLang="ja-JP" sz="3000" dirty="0" smtClean="0"/>
              <a:t>Experiment to paper</a:t>
            </a:r>
            <a:endParaRPr lang="en-US" altLang="ja-JP" sz="3000" dirty="0"/>
          </a:p>
        </p:txBody>
      </p:sp>
      <p:pic>
        <p:nvPicPr>
          <p:cNvPr id="6159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6" y="575167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1"/>
          <p:cNvSpPr txBox="1">
            <a:spLocks noChangeArrowheads="1"/>
          </p:cNvSpPr>
          <p:nvPr/>
        </p:nvSpPr>
        <p:spPr bwMode="auto">
          <a:xfrm>
            <a:off x="2142083" y="5529426"/>
            <a:ext cx="2456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>
                <a:solidFill>
                  <a:schemeClr val="bg1">
                    <a:lumMod val="85000"/>
                  </a:schemeClr>
                </a:solidFill>
              </a:rPr>
              <a:t>6. </a:t>
            </a:r>
            <a:r>
              <a:rPr lang="en-US" altLang="ja-JP" sz="3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altLang="ja-JP" sz="3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4150" y="37147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1)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90500" y="1385888"/>
            <a:ext cx="481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2)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90500" y="2514600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3)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96850" y="3529013"/>
            <a:ext cx="481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4)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03200" y="462597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5)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09550" y="5640388"/>
            <a:ext cx="481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Times New Roman" pitchFamily="18" charset="0"/>
              </a:rPr>
              <a:t>6)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914400" y="304800"/>
            <a:ext cx="7467600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Experiment </a:t>
            </a:r>
            <a:r>
              <a:rPr lang="en-US" altLang="th-TH">
                <a:latin typeface="Times New Roman" pitchFamily="18" charset="0"/>
                <a:sym typeface="Wingdings" pitchFamily="2" charset="2"/>
              </a:rPr>
              <a:t>  Data    Discussion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914400" y="1371600"/>
            <a:ext cx="3505200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Write manuscript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914400" y="2438400"/>
            <a:ext cx="3505200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Submit and waiting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914400" y="3505200"/>
            <a:ext cx="3124200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Reject or Revise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914400" y="4572000"/>
            <a:ext cx="6781800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Accepted  </a:t>
            </a:r>
            <a:r>
              <a:rPr lang="en-US" altLang="th-TH">
                <a:latin typeface="Times New Roman" pitchFamily="18" charset="0"/>
                <a:sym typeface="Wingdings" pitchFamily="2" charset="2"/>
              </a:rPr>
              <a:t>  Copyright    Proof    Print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>
            <a:off x="914400" y="5562600"/>
            <a:ext cx="3733800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>
                <a:latin typeface="Times New Roman" pitchFamily="18" charset="0"/>
              </a:rPr>
              <a:t>List of papers on CV</a:t>
            </a:r>
            <a:endParaRPr lang="th-TH" altLang="th-TH">
              <a:latin typeface="Times New Roman" pitchFamily="18" charset="0"/>
            </a:endParaRPr>
          </a:p>
        </p:txBody>
      </p:sp>
      <p:sp>
        <p:nvSpPr>
          <p:cNvPr id="14" name="รูปแปดเหลี่ยม 13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41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24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29" y="68907"/>
            <a:ext cx="4796387" cy="660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3520029" y="68907"/>
            <a:ext cx="4464496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 flipV="1">
            <a:off x="2605388" y="436781"/>
            <a:ext cx="1656184" cy="6660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1907" y="188640"/>
            <a:ext cx="2403481" cy="1384995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Submitted manuscript for journal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รูปแปดเหลี่ยม 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42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562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5832648" cy="66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2987824" y="332656"/>
            <a:ext cx="2435561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 flipV="1">
            <a:off x="2605388" y="694059"/>
            <a:ext cx="598460" cy="3741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1907" y="188640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Accepted manuscript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รูปแปดเหลี่ยม 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43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624"/>
            <a:ext cx="4968552" cy="671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4678491" y="-94154"/>
            <a:ext cx="2435561" cy="498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 flipV="1">
            <a:off x="2605388" y="332656"/>
            <a:ext cx="2254644" cy="7355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1907" y="188640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Accepted manuscript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รูปแปดเหลี่ยม 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44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0628"/>
            <a:ext cx="7457455" cy="664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3553002" y="80628"/>
            <a:ext cx="2963214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3419872" y="1052736"/>
            <a:ext cx="2952328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ลูกศรเชื่อมต่อแบบตรง 6"/>
          <p:cNvCxnSpPr>
            <a:stCxn id="12" idx="3"/>
          </p:cNvCxnSpPr>
          <p:nvPr/>
        </p:nvCxnSpPr>
        <p:spPr>
          <a:xfrm>
            <a:off x="1626501" y="731072"/>
            <a:ext cx="1793371" cy="4860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>
            <a:endCxn id="5" idx="2"/>
          </p:cNvCxnSpPr>
          <p:nvPr/>
        </p:nvCxnSpPr>
        <p:spPr>
          <a:xfrm flipV="1">
            <a:off x="1626501" y="278650"/>
            <a:ext cx="1926501" cy="4524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4860" y="469462"/>
            <a:ext cx="131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Press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6" name="วงรี 15"/>
          <p:cNvSpPr/>
          <p:nvPr/>
        </p:nvSpPr>
        <p:spPr>
          <a:xfrm>
            <a:off x="2915816" y="3645024"/>
            <a:ext cx="4824536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7" name="ลูกศรเชื่อมต่อแบบตรง 16"/>
          <p:cNvCxnSpPr>
            <a:stCxn id="18" idx="3"/>
          </p:cNvCxnSpPr>
          <p:nvPr/>
        </p:nvCxnSpPr>
        <p:spPr>
          <a:xfrm>
            <a:off x="1047891" y="3258562"/>
            <a:ext cx="2236633" cy="4860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512" y="2996952"/>
            <a:ext cx="868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รูปแปดเหลี่ยม 10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45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53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7448952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3553002" y="80628"/>
            <a:ext cx="2963214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วงรี 4"/>
          <p:cNvSpPr/>
          <p:nvPr/>
        </p:nvSpPr>
        <p:spPr>
          <a:xfrm>
            <a:off x="3419872" y="1052736"/>
            <a:ext cx="3096344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>
            <a:stCxn id="8" idx="3"/>
          </p:cNvCxnSpPr>
          <p:nvPr/>
        </p:nvCxnSpPr>
        <p:spPr>
          <a:xfrm>
            <a:off x="1586362" y="731072"/>
            <a:ext cx="1833510" cy="4860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/>
          <p:cNvCxnSpPr>
            <a:endCxn id="4" idx="2"/>
          </p:cNvCxnSpPr>
          <p:nvPr/>
        </p:nvCxnSpPr>
        <p:spPr>
          <a:xfrm flipV="1">
            <a:off x="1626501" y="278650"/>
            <a:ext cx="1926501" cy="4524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4860" y="469462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2915816" y="3753036"/>
            <a:ext cx="4824536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0" name="ลูกศรเชื่อมต่อแบบตรง 9"/>
          <p:cNvCxnSpPr/>
          <p:nvPr/>
        </p:nvCxnSpPr>
        <p:spPr>
          <a:xfrm>
            <a:off x="1209002" y="2924944"/>
            <a:ext cx="2075522" cy="9277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0623" y="2564904"/>
            <a:ext cx="868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6876256" y="2431774"/>
            <a:ext cx="2088232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724128" y="1412776"/>
            <a:ext cx="3390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Corresponding author</a:t>
            </a:r>
            <a:endParaRPr lang="th-TH" dirty="0">
              <a:solidFill>
                <a:srgbClr val="FF0000"/>
              </a:solidFill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7092280" y="1772816"/>
            <a:ext cx="1564827" cy="7741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56270" y="206084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th-TH" dirty="0">
              <a:solidFill>
                <a:srgbClr val="FF0000"/>
              </a:solidFill>
            </a:endParaRPr>
          </a:p>
        </p:txBody>
      </p:sp>
      <p:cxnSp>
        <p:nvCxnSpPr>
          <p:cNvPr id="18" name="ลูกศรเชื่อมต่อแบบตรง 17"/>
          <p:cNvCxnSpPr/>
          <p:nvPr/>
        </p:nvCxnSpPr>
        <p:spPr>
          <a:xfrm>
            <a:off x="763360" y="3951058"/>
            <a:ext cx="823002" cy="7740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512" y="3559318"/>
            <a:ext cx="1399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Abstract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0" name="วงรี 19"/>
          <p:cNvSpPr/>
          <p:nvPr/>
        </p:nvSpPr>
        <p:spPr>
          <a:xfrm>
            <a:off x="1403648" y="6336933"/>
            <a:ext cx="3924436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ลูกศรเชื่อมต่อแบบตรง 20"/>
          <p:cNvCxnSpPr>
            <a:stCxn id="22" idx="1"/>
          </p:cNvCxnSpPr>
          <p:nvPr/>
        </p:nvCxnSpPr>
        <p:spPr>
          <a:xfrm flipH="1">
            <a:off x="4968044" y="6407750"/>
            <a:ext cx="2124236" cy="1542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92280" y="6146140"/>
            <a:ext cx="159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Keywords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4870" y="1412776"/>
            <a:ext cx="1873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author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1742310" y="2444283"/>
            <a:ext cx="1517082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8" name="ลูกศรเชื่อมต่อแบบตรง 27"/>
          <p:cNvCxnSpPr>
            <a:stCxn id="26" idx="2"/>
          </p:cNvCxnSpPr>
          <p:nvPr/>
        </p:nvCxnSpPr>
        <p:spPr>
          <a:xfrm>
            <a:off x="911957" y="1935996"/>
            <a:ext cx="1199061" cy="6079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1578935" y="4725144"/>
            <a:ext cx="7385554" cy="151216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4" name="รูปแปดเหลี่ยม 23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46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00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1331640" y="1052513"/>
            <a:ext cx="6480175" cy="55911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th-TH" sz="1800"/>
          </a:p>
        </p:txBody>
      </p: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2195736" y="115888"/>
            <a:ext cx="4320480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 dirty="0" smtClean="0"/>
              <a:t>Conclusion 1</a:t>
            </a:r>
            <a:endParaRPr lang="en-US" altLang="ja-JP" sz="4000" dirty="0"/>
          </a:p>
        </p:txBody>
      </p:sp>
      <p:pic>
        <p:nvPicPr>
          <p:cNvPr id="6148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17162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32558" y="1494001"/>
            <a:ext cx="5270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1. </a:t>
            </a:r>
            <a:r>
              <a:rPr lang="en-US" altLang="ja-JP" sz="3000" dirty="0" smtClean="0"/>
              <a:t>Outline of paper and Thesis</a:t>
            </a:r>
            <a:endParaRPr lang="en-US" altLang="ja-JP" sz="3000" dirty="0"/>
          </a:p>
        </p:txBody>
      </p:sp>
      <p:pic>
        <p:nvPicPr>
          <p:cNvPr id="6150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1" y="23671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132558" y="2852936"/>
            <a:ext cx="3760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/>
              <a:t>3. </a:t>
            </a:r>
            <a:r>
              <a:rPr lang="en-US" altLang="ja-JP" sz="3000" dirty="0" smtClean="0"/>
              <a:t>How to write paper</a:t>
            </a:r>
            <a:endParaRPr lang="en-US" altLang="ja-JP" sz="3000" dirty="0"/>
          </a:p>
        </p:txBody>
      </p:sp>
      <p:pic>
        <p:nvPicPr>
          <p:cNvPr id="6152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4826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123033" y="2140203"/>
            <a:ext cx="5557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 smtClean="0"/>
              <a:t>2. </a:t>
            </a:r>
            <a:r>
              <a:rPr lang="en-US" altLang="ja-JP" sz="3000" dirty="0" smtClean="0"/>
              <a:t>Impact factor </a:t>
            </a:r>
            <a:r>
              <a:rPr lang="en-US" altLang="ja-JP" sz="3000" dirty="0"/>
              <a:t>and </a:t>
            </a:r>
            <a:r>
              <a:rPr lang="en-US" altLang="ja-JP" sz="3000" dirty="0" smtClean="0"/>
              <a:t>quartile (Q)</a:t>
            </a:r>
            <a:endParaRPr lang="en-US" altLang="ja-JP" sz="3000" dirty="0"/>
          </a:p>
        </p:txBody>
      </p:sp>
      <p:sp>
        <p:nvSpPr>
          <p:cNvPr id="17" name="รูปแปดเหลี่ยม 1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47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5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3" y="3806989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2168982" y="3584739"/>
            <a:ext cx="52549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4. </a:t>
            </a:r>
            <a:r>
              <a:rPr lang="en-US" altLang="ja-JP" sz="3000" dirty="0" smtClean="0"/>
              <a:t>Results and discussion part</a:t>
            </a:r>
          </a:p>
          <a:p>
            <a:pPr eaLnBrk="1" hangingPunct="1"/>
            <a:r>
              <a:rPr lang="en-US" altLang="ja-JP" sz="3000" dirty="0" smtClean="0"/>
              <a:t>(examples) </a:t>
            </a:r>
            <a:endParaRPr lang="en-US" altLang="ja-JP" sz="3000" dirty="0"/>
          </a:p>
        </p:txBody>
      </p:sp>
      <p:pic>
        <p:nvPicPr>
          <p:cNvPr id="6157" name="Picture 10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3" y="5043651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1"/>
          <p:cNvSpPr txBox="1">
            <a:spLocks noChangeArrowheads="1"/>
          </p:cNvSpPr>
          <p:nvPr/>
        </p:nvSpPr>
        <p:spPr bwMode="auto">
          <a:xfrm>
            <a:off x="2150021" y="4821401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altLang="ja-JP" sz="4000" dirty="0"/>
              <a:t>5. </a:t>
            </a:r>
            <a:r>
              <a:rPr lang="en-US" altLang="ja-JP" sz="3000" dirty="0" smtClean="0"/>
              <a:t>Experiment to paper</a:t>
            </a:r>
            <a:endParaRPr lang="en-US" altLang="ja-JP" sz="3000" dirty="0"/>
          </a:p>
        </p:txBody>
      </p:sp>
      <p:sp>
        <p:nvSpPr>
          <p:cNvPr id="18" name="วงรี 17"/>
          <p:cNvSpPr/>
          <p:nvPr/>
        </p:nvSpPr>
        <p:spPr>
          <a:xfrm>
            <a:off x="467969" y="3429000"/>
            <a:ext cx="8136479" cy="2239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70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333338" y="1320180"/>
            <a:ext cx="2379573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2.Abstract, keywords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33339" y="2112268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3. Introduction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333339" y="2976364"/>
            <a:ext cx="1846607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4. Experimental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333339" y="3627884"/>
            <a:ext cx="1846607" cy="64807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5. Results </a:t>
            </a:r>
            <a:r>
              <a:rPr lang="en-US" altLang="th-TH" sz="2000" dirty="0">
                <a:latin typeface="Times New Roman" pitchFamily="18" charset="0"/>
              </a:rPr>
              <a:t>and </a:t>
            </a:r>
            <a:endParaRPr lang="en-US" altLang="th-TH" sz="2000" dirty="0" smtClean="0">
              <a:latin typeface="Times New Roman" pitchFamily="18" charset="0"/>
            </a:endParaRPr>
          </a:p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Discussions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333339" y="4632548"/>
            <a:ext cx="1639261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6. Conclusions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0221" y="6254452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8. References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333340" y="5462364"/>
            <a:ext cx="2379572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7. Acknowledgements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320222" y="543966"/>
            <a:ext cx="2019050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1.Title &amp; Authors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6440900" y="6405526"/>
            <a:ext cx="2307564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2.Abstract, keywords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2" name="AutoShape 3"/>
          <p:cNvSpPr>
            <a:spLocks noChangeArrowheads="1"/>
          </p:cNvSpPr>
          <p:nvPr/>
        </p:nvSpPr>
        <p:spPr bwMode="auto">
          <a:xfrm>
            <a:off x="6440900" y="4793704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3. Introduction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6454019" y="526190"/>
            <a:ext cx="1846607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4. Experimental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6454019" y="1268760"/>
            <a:ext cx="1846607" cy="64807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5. Results </a:t>
            </a:r>
            <a:r>
              <a:rPr lang="en-US" altLang="th-TH" sz="2000" dirty="0">
                <a:latin typeface="Times New Roman" pitchFamily="18" charset="0"/>
              </a:rPr>
              <a:t>and </a:t>
            </a:r>
            <a:endParaRPr lang="en-US" altLang="th-TH" sz="2000" dirty="0" smtClean="0">
              <a:latin typeface="Times New Roman" pitchFamily="18" charset="0"/>
            </a:endParaRPr>
          </a:p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Discussions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5" name="AutoShape 6"/>
          <p:cNvSpPr>
            <a:spLocks noChangeArrowheads="1"/>
          </p:cNvSpPr>
          <p:nvPr/>
        </p:nvSpPr>
        <p:spPr bwMode="auto">
          <a:xfrm>
            <a:off x="6409339" y="5620006"/>
            <a:ext cx="1639261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6. Conclusions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6" name="AutoShape 7"/>
          <p:cNvSpPr>
            <a:spLocks noChangeArrowheads="1"/>
          </p:cNvSpPr>
          <p:nvPr/>
        </p:nvSpPr>
        <p:spPr bwMode="auto">
          <a:xfrm>
            <a:off x="6454020" y="2222004"/>
            <a:ext cx="1790649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8. References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7" name="AutoShape 14"/>
          <p:cNvSpPr>
            <a:spLocks noChangeArrowheads="1"/>
          </p:cNvSpPr>
          <p:nvPr/>
        </p:nvSpPr>
        <p:spPr bwMode="auto">
          <a:xfrm>
            <a:off x="6440900" y="3874740"/>
            <a:ext cx="2379572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7. Acknowledgements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58" name="AutoShape 2"/>
          <p:cNvSpPr>
            <a:spLocks noChangeArrowheads="1"/>
          </p:cNvSpPr>
          <p:nvPr/>
        </p:nvSpPr>
        <p:spPr bwMode="auto">
          <a:xfrm>
            <a:off x="6454502" y="3082652"/>
            <a:ext cx="2019050" cy="342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dirty="0" smtClean="0">
                <a:latin typeface="Times New Roman" pitchFamily="18" charset="0"/>
              </a:rPr>
              <a:t>1.Title &amp; Authors</a:t>
            </a:r>
            <a:endParaRPr lang="th-TH" altLang="th-TH" sz="2000" dirty="0">
              <a:latin typeface="Times New Roman" pitchFamily="18" charset="0"/>
            </a:endParaRPr>
          </a:p>
        </p:txBody>
      </p:sp>
      <p:sp>
        <p:nvSpPr>
          <p:cNvPr id="60" name="AutoShape 15"/>
          <p:cNvSpPr>
            <a:spLocks noChangeArrowheads="1"/>
          </p:cNvSpPr>
          <p:nvPr/>
        </p:nvSpPr>
        <p:spPr bwMode="auto">
          <a:xfrm rot="5400000">
            <a:off x="943701" y="969257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1" name="AutoShape 15"/>
          <p:cNvSpPr>
            <a:spLocks noChangeArrowheads="1"/>
          </p:cNvSpPr>
          <p:nvPr/>
        </p:nvSpPr>
        <p:spPr bwMode="auto">
          <a:xfrm rot="5400000">
            <a:off x="955473" y="175599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2" name="AutoShape 15"/>
          <p:cNvSpPr>
            <a:spLocks noChangeArrowheads="1"/>
          </p:cNvSpPr>
          <p:nvPr/>
        </p:nvSpPr>
        <p:spPr bwMode="auto">
          <a:xfrm rot="5400000">
            <a:off x="955473" y="254808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3" name="AutoShape 15"/>
          <p:cNvSpPr>
            <a:spLocks noChangeArrowheads="1"/>
          </p:cNvSpPr>
          <p:nvPr/>
        </p:nvSpPr>
        <p:spPr bwMode="auto">
          <a:xfrm rot="5400000">
            <a:off x="955473" y="3340171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4" name="AutoShape 15"/>
          <p:cNvSpPr>
            <a:spLocks noChangeArrowheads="1"/>
          </p:cNvSpPr>
          <p:nvPr/>
        </p:nvSpPr>
        <p:spPr bwMode="auto">
          <a:xfrm rot="5400000">
            <a:off x="955473" y="429876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5" name="AutoShape 15"/>
          <p:cNvSpPr>
            <a:spLocks noChangeArrowheads="1"/>
          </p:cNvSpPr>
          <p:nvPr/>
        </p:nvSpPr>
        <p:spPr bwMode="auto">
          <a:xfrm rot="5400000">
            <a:off x="919468" y="506836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6" name="AutoShape 15"/>
          <p:cNvSpPr>
            <a:spLocks noChangeArrowheads="1"/>
          </p:cNvSpPr>
          <p:nvPr/>
        </p:nvSpPr>
        <p:spPr bwMode="auto">
          <a:xfrm rot="5400000">
            <a:off x="955473" y="5860451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7" name="AutoShape 15"/>
          <p:cNvSpPr>
            <a:spLocks noChangeArrowheads="1"/>
          </p:cNvSpPr>
          <p:nvPr/>
        </p:nvSpPr>
        <p:spPr bwMode="auto">
          <a:xfrm rot="5400000">
            <a:off x="7064381" y="951481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rot="5400000">
            <a:off x="7076153" y="1884137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69" name="AutoShape 15"/>
          <p:cNvSpPr>
            <a:spLocks noChangeArrowheads="1"/>
          </p:cNvSpPr>
          <p:nvPr/>
        </p:nvSpPr>
        <p:spPr bwMode="auto">
          <a:xfrm rot="5400000">
            <a:off x="7076153" y="267622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0" name="AutoShape 15"/>
          <p:cNvSpPr>
            <a:spLocks noChangeArrowheads="1"/>
          </p:cNvSpPr>
          <p:nvPr/>
        </p:nvSpPr>
        <p:spPr bwMode="auto">
          <a:xfrm rot="5400000">
            <a:off x="7076153" y="346831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1" name="AutoShape 15"/>
          <p:cNvSpPr>
            <a:spLocks noChangeArrowheads="1"/>
          </p:cNvSpPr>
          <p:nvPr/>
        </p:nvSpPr>
        <p:spPr bwMode="auto">
          <a:xfrm rot="5400000">
            <a:off x="7076153" y="4354899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2" name="AutoShape 15"/>
          <p:cNvSpPr>
            <a:spLocks noChangeArrowheads="1"/>
          </p:cNvSpPr>
          <p:nvPr/>
        </p:nvSpPr>
        <p:spPr bwMode="auto">
          <a:xfrm rot="5400000">
            <a:off x="7040148" y="5218995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3" name="AutoShape 15"/>
          <p:cNvSpPr>
            <a:spLocks noChangeArrowheads="1"/>
          </p:cNvSpPr>
          <p:nvPr/>
        </p:nvSpPr>
        <p:spPr bwMode="auto">
          <a:xfrm rot="5400000">
            <a:off x="7076153" y="6011083"/>
            <a:ext cx="454537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74" name="AutoShape 4"/>
          <p:cNvSpPr>
            <a:spLocks noChangeArrowheads="1"/>
          </p:cNvSpPr>
          <p:nvPr/>
        </p:nvSpPr>
        <p:spPr bwMode="auto">
          <a:xfrm>
            <a:off x="2771799" y="44624"/>
            <a:ext cx="3506671" cy="71941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ja-JP" sz="4000" dirty="0" smtClean="0"/>
              <a:t>Conclusion 2</a:t>
            </a:r>
            <a:endParaRPr lang="en-US" altLang="ja-JP" sz="4000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84" y="850131"/>
            <a:ext cx="2622424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20"/>
          <p:cNvSpPr>
            <a:spLocks noChangeArrowheads="1"/>
          </p:cNvSpPr>
          <p:nvPr/>
        </p:nvSpPr>
        <p:spPr bwMode="auto">
          <a:xfrm>
            <a:off x="132687" y="359668"/>
            <a:ext cx="2639113" cy="638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6278471" y="411733"/>
            <a:ext cx="2639113" cy="638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3568" y="-13214"/>
            <a:ext cx="1077721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Paper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660232" y="20746"/>
            <a:ext cx="1929898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Write paper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auto">
          <a:xfrm>
            <a:off x="2339752" y="4202765"/>
            <a:ext cx="4200191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300" dirty="0" smtClean="0">
                <a:latin typeface="Times New Roman" pitchFamily="18" charset="0"/>
              </a:rPr>
              <a:t>**</a:t>
            </a:r>
            <a:r>
              <a:rPr lang="en-US" altLang="th-TH" sz="2300" dirty="0" err="1" smtClean="0">
                <a:latin typeface="Times New Roman" pitchFamily="18" charset="0"/>
              </a:rPr>
              <a:t>Experiment</a:t>
            </a:r>
            <a:r>
              <a:rPr lang="en-US" altLang="th-TH" sz="2300" dirty="0" err="1" smtClean="0">
                <a:latin typeface="Times New Roman" pitchFamily="18" charset="0"/>
                <a:sym typeface="Wingdings" pitchFamily="2" charset="2"/>
              </a:rPr>
              <a:t>DataDiscussion</a:t>
            </a:r>
            <a:r>
              <a:rPr lang="en-US" altLang="th-TH" sz="2300" dirty="0" smtClean="0">
                <a:latin typeface="Times New Roman" pitchFamily="18" charset="0"/>
                <a:sym typeface="Wingdings" pitchFamily="2" charset="2"/>
              </a:rPr>
              <a:t>**</a:t>
            </a:r>
            <a:endParaRPr lang="th-TH" altLang="th-TH" sz="2300" dirty="0">
              <a:latin typeface="Times New Roman" pitchFamily="18" charset="0"/>
            </a:endParaRPr>
          </a:p>
        </p:txBody>
      </p:sp>
      <p:sp>
        <p:nvSpPr>
          <p:cNvPr id="82" name="AutoShape 9"/>
          <p:cNvSpPr>
            <a:spLocks noChangeArrowheads="1"/>
          </p:cNvSpPr>
          <p:nvPr/>
        </p:nvSpPr>
        <p:spPr bwMode="auto">
          <a:xfrm>
            <a:off x="3158072" y="5407496"/>
            <a:ext cx="2610227" cy="84695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dirty="0">
                <a:latin typeface="Times New Roman" pitchFamily="18" charset="0"/>
              </a:rPr>
              <a:t>Write </a:t>
            </a:r>
            <a:r>
              <a:rPr lang="en-US" altLang="th-TH" dirty="0" smtClean="0">
                <a:latin typeface="Times New Roman" pitchFamily="18" charset="0"/>
              </a:rPr>
              <a:t>and rewrite</a:t>
            </a:r>
          </a:p>
          <a:p>
            <a:pPr algn="ctr" eaLnBrk="1" hangingPunct="1"/>
            <a:r>
              <a:rPr lang="en-US" altLang="th-TH" dirty="0" smtClean="0">
                <a:latin typeface="Times New Roman" pitchFamily="18" charset="0"/>
              </a:rPr>
              <a:t>manuscript</a:t>
            </a:r>
            <a:endParaRPr lang="th-TH" altLang="th-TH" dirty="0">
              <a:latin typeface="Times New Roman" pitchFamily="18" charset="0"/>
            </a:endParaRPr>
          </a:p>
        </p:txBody>
      </p:sp>
      <p:sp>
        <p:nvSpPr>
          <p:cNvPr id="83" name="AutoShape 15"/>
          <p:cNvSpPr>
            <a:spLocks noChangeArrowheads="1"/>
          </p:cNvSpPr>
          <p:nvPr/>
        </p:nvSpPr>
        <p:spPr bwMode="auto">
          <a:xfrm rot="5400000">
            <a:off x="4066233" y="5006461"/>
            <a:ext cx="698948" cy="32403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1691680" y="4033992"/>
            <a:ext cx="5344109" cy="105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3347864" y="6381328"/>
            <a:ext cx="222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paper, VDC</a:t>
            </a:r>
            <a:endParaRPr lang="th-TH" dirty="0"/>
          </a:p>
        </p:txBody>
      </p:sp>
      <p:sp>
        <p:nvSpPr>
          <p:cNvPr id="43" name="รูปแปดเหลี่ยม 4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48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79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08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10050"/>
            <a:ext cx="23034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32275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7000"/>
            <a:ext cx="28797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2051050" y="5232400"/>
            <a:ext cx="11430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51207" name="Rectangle 20"/>
          <p:cNvSpPr>
            <a:spLocks noChangeArrowheads="1"/>
          </p:cNvSpPr>
          <p:nvPr/>
        </p:nvSpPr>
        <p:spPr bwMode="auto">
          <a:xfrm>
            <a:off x="4149725" y="5097463"/>
            <a:ext cx="360363" cy="28733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1208" name="Line 21"/>
          <p:cNvSpPr>
            <a:spLocks noChangeShapeType="1"/>
          </p:cNvSpPr>
          <p:nvPr/>
        </p:nvSpPr>
        <p:spPr bwMode="auto">
          <a:xfrm flipH="1">
            <a:off x="4510088" y="3937000"/>
            <a:ext cx="1651000" cy="1160463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09" name="Line 22"/>
          <p:cNvSpPr>
            <a:spLocks noChangeShapeType="1"/>
          </p:cNvSpPr>
          <p:nvPr/>
        </p:nvSpPr>
        <p:spPr bwMode="auto">
          <a:xfrm flipH="1" flipV="1">
            <a:off x="4510088" y="5370513"/>
            <a:ext cx="1574800" cy="1487487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10" name="Rectangle 23"/>
          <p:cNvSpPr>
            <a:spLocks noChangeArrowheads="1"/>
          </p:cNvSpPr>
          <p:nvPr/>
        </p:nvSpPr>
        <p:spPr bwMode="auto">
          <a:xfrm>
            <a:off x="6080125" y="3937000"/>
            <a:ext cx="2884488" cy="2921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28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2" name="รูปแปดเหลี่ยม 11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49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9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09538"/>
            <a:ext cx="90201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ปดเหลี่ยม 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5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5088"/>
            <a:ext cx="900112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292600"/>
            <a:ext cx="30162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292600"/>
            <a:ext cx="28686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02125"/>
            <a:ext cx="241935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รูปแปดเหลี่ยม 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50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1317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67225"/>
            <a:ext cx="249396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3897313" y="5232400"/>
            <a:ext cx="11430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pic>
        <p:nvPicPr>
          <p:cNvPr id="4710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4281488"/>
            <a:ext cx="236061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รูปแปดเหลี่ยม 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51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3" y="187253"/>
            <a:ext cx="7824709" cy="409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380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667881" y="260648"/>
            <a:ext cx="774035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“กรรมวิธีการเตรียมวัสดุนาโนจากแร่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แม็ก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เนติ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กลูโคซีน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เพื่อใช้เป็นวัสดุลดทอนและป้องกันรังสี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เอ็กซ์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(X-ray)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ผู้ประดิษฐ์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ผู้ออกแบบผลิตภัณฑ์ นาย วิษณุ เจริญถนอม และผู้ช่วยศาสตราจารย์ดร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11668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1503002104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2558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“กรรมวิธีการเตรียมแผ่นบางขนาดนาโนจาก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แร่อิล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ไนท์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เพื่อใช้ในการการขจัดสีในสีย้อมน้ำเสียจากสิ่งทอ” ผู้ประดิษฐ์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ผู้ออกแบบผลิตภัณฑ์ นาย วิษณุ เจริญถนอม และผู้ช่วยศาสตราจารย์ดร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11669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1503002105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2558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กรรมวิธีการเตรียมแผ่นบางขนาดนาโนจากแร่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แม็ก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เนติ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กลูโคซีน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เพื่อใช้เป็นตัวเร่งปฏิกิริยาโดยใช้แสง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</a:t>
            </a:r>
            <a:r>
              <a:rPr lang="th-TH" sz="13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11670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1503002106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ธันวาคม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2558. </a:t>
            </a:r>
          </a:p>
          <a:p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กรรมวิธีการเตรียมกล่องชิ้นงานกลวงจากวัสดุผสมพลาสติกรีไซเคิลพอลิเอ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ทิลีน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ความหนาแน่นสูงและกากกาแฟโดยวิธีการขึ้นรูปแบบหมุน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ดร.ณรงค์ชัย โอเจริญ ดร.วินัย จันทร์เพ็ง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11775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1503002241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ธันวาคม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2558. </a:t>
            </a:r>
            <a:endParaRPr lang="en-US" sz="13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กรรมวิธีการเตรียมแผ่นดูดซับคลื่นแม่เหล็กไฟฟ้าโดยใช้วัสดุรีไซเคิลขวดพอลิเอ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ทิลีน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ชนิดความหนาแน่นสูงและวัสดุนาโนหรือไม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โครจาก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แร่รู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ไทล์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1503002107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ธันวาคม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2558. </a:t>
            </a:r>
          </a:p>
          <a:p>
            <a:r>
              <a:rPr lang="th-TH" sz="13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กรรมวิธีการเตรียมแคลเซียมคาร์บอเนตจากเปลือกหอยเชอรี่เพื่อใช้เป็นสารเติมแต่งในพอลิ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เมอร์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ดร.กุลวดี สังข์สนิท ผู้ช่วยศาสตราจารย์ วรุณ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ศิริ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จักรบุตร ดร.อำนวย ลาภเกษมสุข ดร.ณรงค์ชัย โอเจริญ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1603001325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กรกฎาคม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13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กรรมวิธีการเตรียมท่อนาโนจากผงสีขาว (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White Pigment)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เพื่อใช้เป็นสารกึ่งตัวนำในเซลล์แสงอาทิตย์ชนิดสีย้อมไวแสง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1703000362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2560. </a:t>
            </a: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กรรมวิธีการเตรียมแผ่นบางขนาดนาโนจากผงสีขาว (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White Pigment)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เพื่อใช้เป็นสารดูดซับสีย้อม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1703000363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2560. </a:t>
            </a: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กรรมวิธีการเตรียมท่อนาโนจาก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แร่อิล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ไนท์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เพื่อใช้เป็นตัวเร่งปฏิกิริยาเชิงแสงภายใต้แสงในช่วงคลื่นแสงที่สายตามองเห็น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1703000364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 </a:t>
            </a:r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กรรมวิธีการเตรียมเส้นใยนาโนจากแร่รู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ไทล์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เพื่อใช้เป็นสารยับยั้งเชื้อแบคทีเรีย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            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1703000365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อนุสิทธิบัตร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กรรมวิธีการเตรียมเส้นใยนาโนจากแร่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แม็ก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เนติ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กลูโคซีน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เพื่อใช้เป็นสารเสริมแรงและสารลดทอนรังสียูวีในพลาสติก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ผู้ประดิษฐ์/ผู้ออกแบบผลิตภัณฑ์ นาย วิษณุ เจริญถนอม และผู้ช่วยศาสตราจารย์ ดร.สร</a:t>
            </a:r>
            <a:r>
              <a:rPr lang="th-TH" sz="13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พงษ์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ภวสุปรีย์ เลขที่อนุสิทธิบัตร 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……………….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1703000366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วันรับคำขอ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  <a:r>
              <a:rPr lang="th-TH" sz="1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endParaRPr lang="en-US" sz="1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5992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th-TH">
              <a:latin typeface="Arial" charset="0"/>
            </a:endParaRPr>
          </a:p>
        </p:txBody>
      </p:sp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881063" y="4006850"/>
            <a:ext cx="236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Prof. H. Hamada</a:t>
            </a: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3232150" y="4019550"/>
            <a:ext cx="409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2400" b="1" i="1">
                <a:latin typeface="Times New Roman" pitchFamily="18" charset="0"/>
                <a:cs typeface="Angsana New" pitchFamily="18" charset="-34"/>
              </a:rPr>
              <a:t>---Kyoto Institute of Technology</a:t>
            </a:r>
          </a:p>
        </p:txBody>
      </p:sp>
      <p:pic>
        <p:nvPicPr>
          <p:cNvPr id="82949" name="Picture 4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10250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059238"/>
            <a:ext cx="328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879475" y="3300413"/>
            <a:ext cx="258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Prof. S. Yoshikawa</a:t>
            </a:r>
            <a:endParaRPr lang="en-US" altLang="ja-JP" sz="16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952" name="Text Box 7"/>
          <p:cNvSpPr txBox="1">
            <a:spLocks noChangeArrowheads="1"/>
          </p:cNvSpPr>
          <p:nvPr/>
        </p:nvSpPr>
        <p:spPr bwMode="auto">
          <a:xfrm>
            <a:off x="3514725" y="3292475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2400" b="1" i="1">
                <a:latin typeface="Times New Roman" pitchFamily="18" charset="0"/>
                <a:cs typeface="Angsana New" pitchFamily="18" charset="-34"/>
              </a:rPr>
              <a:t>---Kyoto University</a:t>
            </a:r>
          </a:p>
        </p:txBody>
      </p:sp>
      <p:pic>
        <p:nvPicPr>
          <p:cNvPr id="82953" name="Picture 8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352800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9" descr="sawasde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4876800"/>
            <a:ext cx="16510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955675" y="5711825"/>
            <a:ext cx="75279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JSPS (Japan), TRF , NRCT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EGAT , NANOTEC</a:t>
            </a:r>
          </a:p>
        </p:txBody>
      </p:sp>
      <p:pic>
        <p:nvPicPr>
          <p:cNvPr id="82956" name="Picture 12" descr="colorlogoธัญบุรี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313"/>
            <a:ext cx="1246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877888" y="4710113"/>
            <a:ext cx="3817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Prof. H. </a:t>
            </a:r>
            <a:r>
              <a:rPr lang="en-US" altLang="ja-JP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Ohara</a:t>
            </a:r>
            <a:r>
              <a:rPr lang="en-US" altLang="ja-JP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and Dr. </a:t>
            </a:r>
            <a:r>
              <a:rPr lang="en-US" altLang="ja-JP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Aiba</a:t>
            </a:r>
            <a:endParaRPr lang="en-US" altLang="ja-JP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706438" y="5213350"/>
            <a:ext cx="6403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2400" b="1" i="1">
                <a:latin typeface="Times New Roman" pitchFamily="18" charset="0"/>
                <a:cs typeface="Angsana New" pitchFamily="18" charset="-34"/>
              </a:rPr>
              <a:t>---Kyoto Institute of Technology  ---AIST</a:t>
            </a:r>
          </a:p>
        </p:txBody>
      </p:sp>
      <p:pic>
        <p:nvPicPr>
          <p:cNvPr id="82959" name="Picture 15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4764088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0" name="Picture 16" descr="京大ロゴ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68338"/>
            <a:ext cx="117316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Symb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4487863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2" name="Picture 18" descr="banner NANOT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663700"/>
            <a:ext cx="27003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3" name="Picture 19" descr="National Institute of Advanced Industrial Science and Technology (AIST)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2551113"/>
            <a:ext cx="30591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4" name="Picture 20" descr="โลโก้สกว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73038"/>
            <a:ext cx="9953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5" name="Picture 21" descr="JSPS-logo-05_blu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0"/>
            <a:ext cx="117951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6" name="Picture 22" descr="LogoEGA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068638"/>
            <a:ext cx="152876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7" name="Picture 26" descr="chul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9525"/>
            <a:ext cx="1504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71" name="Text Box 27"/>
          <p:cNvSpPr txBox="1">
            <a:spLocks noChangeArrowheads="1"/>
          </p:cNvSpPr>
          <p:nvPr/>
        </p:nvSpPr>
        <p:spPr bwMode="auto">
          <a:xfrm>
            <a:off x="993775" y="2359025"/>
            <a:ext cx="38782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5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Assoc.Prof.Wisanu</a:t>
            </a:r>
            <a:r>
              <a:rPr lang="en-US" altLang="ja-JP" sz="25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KMITL</a:t>
            </a:r>
          </a:p>
        </p:txBody>
      </p:sp>
      <p:sp>
        <p:nvSpPr>
          <p:cNvPr id="82969" name="Text Box 28"/>
          <p:cNvSpPr txBox="1">
            <a:spLocks noChangeArrowheads="1"/>
          </p:cNvSpPr>
          <p:nvPr/>
        </p:nvSpPr>
        <p:spPr bwMode="auto">
          <a:xfrm>
            <a:off x="1031875" y="2836863"/>
            <a:ext cx="449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2400" b="1" i="1">
                <a:latin typeface="Times New Roman" pitchFamily="18" charset="0"/>
              </a:rPr>
              <a:t>---Students from MME, IE, EE, ME</a:t>
            </a:r>
          </a:p>
        </p:txBody>
      </p:sp>
      <p:pic>
        <p:nvPicPr>
          <p:cNvPr id="82970" name="Picture 29" descr="BD1026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476500"/>
            <a:ext cx="3175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" descr="http://www.ict.mahidol.ac.th/thai/research/images/logo2NRCTวช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39713"/>
            <a:ext cx="1095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31" descr="http://blog.eduzones.com/images/blog/socialdome/201303135404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620713"/>
            <a:ext cx="1404937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3" name="Picture 31" descr="http://graduate.eduzones.com/2012/wp-content/uploads/2012/02/jgseelogo_update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620713"/>
            <a:ext cx="1293812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748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D:\โครงการวิจัย 59\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660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94213" y="2151063"/>
            <a:ext cx="3816350" cy="1143000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990000"/>
                </a:solidFill>
                <a:cs typeface="Tahoma" pitchFamily="34" charset="0"/>
              </a:rPr>
              <a:t>Graduation Ceremony</a:t>
            </a:r>
            <a:endParaRPr lang="th-TH" smtClean="0">
              <a:solidFill>
                <a:srgbClr val="990000"/>
              </a:solidFill>
              <a:cs typeface="Tahoma" pitchFamily="34" charset="0"/>
            </a:endParaRPr>
          </a:p>
        </p:txBody>
      </p:sp>
      <p:pic>
        <p:nvPicPr>
          <p:cNvPr id="138243" name="Picture 7" descr="DSC0567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19513"/>
            <a:ext cx="4186238" cy="3138487"/>
          </a:xfrm>
        </p:spPr>
      </p:pic>
      <p:pic>
        <p:nvPicPr>
          <p:cNvPr id="138244" name="Picture 2" descr="http://e-meeting.rmutt.ac.th/albums/congratulation_50/album20/slides/DSC_05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412115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 descr="http://e-meeting.rmutt.ac.th/albums/congratulation_50/album8/slides/IMG_01%20(8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09975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รูปแปดเหลี่ยม 6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0A86870E-D974-4766-903C-60C5E59B65E1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56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3761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4" name="Text Box 4"/>
          <p:cNvSpPr txBox="1">
            <a:spLocks noChangeArrowheads="1"/>
          </p:cNvSpPr>
          <p:nvPr/>
        </p:nvSpPr>
        <p:spPr bwMode="auto">
          <a:xfrm>
            <a:off x="2000250" y="2051050"/>
            <a:ext cx="53911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391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8197"/>
            <a:ext cx="5400600" cy="67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2987824" y="2927089"/>
            <a:ext cx="5832648" cy="3930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>
            <a:off x="2339752" y="2276872"/>
            <a:ext cx="1584176" cy="11689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4303" y="1322765"/>
            <a:ext cx="2403481" cy="1384995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Questions from </a:t>
            </a:r>
            <a:r>
              <a:rPr lang="en-US" dirty="0" err="1" smtClean="0">
                <a:solidFill>
                  <a:srgbClr val="FF0000"/>
                </a:solidFill>
              </a:rPr>
              <a:t>elsevier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after accepted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รูปแปดเหลี่ยม 7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58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627438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36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35488"/>
            <a:ext cx="8324850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3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31800"/>
            <a:ext cx="338455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3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573463"/>
            <a:ext cx="52927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3703638" y="2852738"/>
            <a:ext cx="1519237" cy="482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ja-JP" sz="2500" b="1">
                <a:latin typeface="Symbol" pitchFamily="18" charset="2"/>
              </a:rPr>
              <a:t>h</a:t>
            </a:r>
            <a:r>
              <a:rPr lang="en-US" altLang="ja-JP" sz="2500" b="1"/>
              <a:t> = 2.9 %</a:t>
            </a:r>
          </a:p>
        </p:txBody>
      </p:sp>
      <p:sp>
        <p:nvSpPr>
          <p:cNvPr id="623623" name="Text Box 7"/>
          <p:cNvSpPr txBox="1">
            <a:spLocks noChangeArrowheads="1"/>
          </p:cNvSpPr>
          <p:nvPr/>
        </p:nvSpPr>
        <p:spPr bwMode="auto">
          <a:xfrm>
            <a:off x="3630613" y="2133600"/>
            <a:ext cx="1598612" cy="482600"/>
          </a:xfrm>
          <a:prstGeom prst="rect">
            <a:avLst/>
          </a:prstGeom>
          <a:solidFill>
            <a:srgbClr val="F9BDA5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ja-JP" sz="2500" b="1">
                <a:latin typeface="Symbol" pitchFamily="18" charset="2"/>
              </a:rPr>
              <a:t>h</a:t>
            </a:r>
            <a:r>
              <a:rPr lang="en-US" altLang="ja-JP" sz="2500" b="1"/>
              <a:t> = 3.66%</a:t>
            </a:r>
          </a:p>
        </p:txBody>
      </p:sp>
      <p:sp>
        <p:nvSpPr>
          <p:cNvPr id="623624" name="AutoShape 8"/>
          <p:cNvSpPr>
            <a:spLocks noChangeArrowheads="1"/>
          </p:cNvSpPr>
          <p:nvPr/>
        </p:nvSpPr>
        <p:spPr bwMode="auto">
          <a:xfrm>
            <a:off x="5219700" y="2276475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9BDA5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623625" name="AutoShape 9"/>
          <p:cNvSpPr>
            <a:spLocks noChangeArrowheads="1"/>
          </p:cNvSpPr>
          <p:nvPr/>
        </p:nvSpPr>
        <p:spPr bwMode="auto">
          <a:xfrm>
            <a:off x="2941638" y="3030538"/>
            <a:ext cx="792162" cy="215900"/>
          </a:xfrm>
          <a:prstGeom prst="left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623626" name="AutoShape 10"/>
          <p:cNvSpPr>
            <a:spLocks noChangeArrowheads="1"/>
          </p:cNvSpPr>
          <p:nvPr/>
        </p:nvSpPr>
        <p:spPr bwMode="auto">
          <a:xfrm>
            <a:off x="8231188" y="4483100"/>
            <a:ext cx="720725" cy="576263"/>
          </a:xfrm>
          <a:prstGeom prst="irregularSeal1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623627" name="Rectangle 11"/>
          <p:cNvSpPr>
            <a:spLocks noChangeArrowheads="1"/>
          </p:cNvSpPr>
          <p:nvPr/>
        </p:nvSpPr>
        <p:spPr bwMode="auto">
          <a:xfrm>
            <a:off x="2298700" y="63500"/>
            <a:ext cx="5702300" cy="881063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2200" b="1"/>
              <a:t>Dye-sensitized solar cell made from </a:t>
            </a:r>
          </a:p>
          <a:p>
            <a:pPr>
              <a:spcBef>
                <a:spcPct val="30000"/>
              </a:spcBef>
            </a:pPr>
            <a:r>
              <a:rPr lang="en-US" altLang="ja-JP" sz="2200" b="1"/>
              <a:t>TiO</a:t>
            </a:r>
            <a:r>
              <a:rPr lang="en-US" altLang="ja-JP" sz="2200" b="1" baseline="-25000"/>
              <a:t>2</a:t>
            </a:r>
            <a:r>
              <a:rPr lang="en-US" altLang="ja-JP" sz="2200" b="1"/>
              <a:t>-(P-25)-derived nanotube and nanowires</a:t>
            </a:r>
          </a:p>
        </p:txBody>
      </p:sp>
      <p:sp>
        <p:nvSpPr>
          <p:cNvPr id="623628" name="AutoShape 12"/>
          <p:cNvSpPr>
            <a:spLocks noChangeArrowheads="1"/>
          </p:cNvSpPr>
          <p:nvPr/>
        </p:nvSpPr>
        <p:spPr bwMode="auto">
          <a:xfrm>
            <a:off x="8686800" y="25400"/>
            <a:ext cx="431800" cy="4318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000" b="1"/>
              <a:t>132</a:t>
            </a:r>
          </a:p>
        </p:txBody>
      </p:sp>
    </p:spTree>
    <p:extLst>
      <p:ext uri="{BB962C8B-B14F-4D97-AF65-F5344CB8AC3E}">
        <p14:creationId xmlns:p14="http://schemas.microsoft.com/office/powerpoint/2010/main" val="29220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5888"/>
            <a:ext cx="8993188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4473575"/>
            <a:ext cx="24939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Thai Lucoxene 10M NaOH 150-72 washed 1M HCl H2O 3 times (5000)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010025"/>
            <a:ext cx="341312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868738" y="5238750"/>
            <a:ext cx="11430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+mn-lt"/>
              <a:cs typeface="+mn-cs"/>
            </a:endParaRPr>
          </a:p>
        </p:txBody>
      </p:sp>
      <p:sp>
        <p:nvSpPr>
          <p:cNvPr id="8" name="รูปแปดเหลี่ยม 7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96A242A4-518A-4675-8B70-269709F5A1B8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6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6948264" y="66396"/>
            <a:ext cx="2266662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5805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82625"/>
            <a:ext cx="8943975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00588"/>
            <a:ext cx="6697662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428" name="AutoShape 4"/>
          <p:cNvSpPr>
            <a:spLocks noChangeArrowheads="1"/>
          </p:cNvSpPr>
          <p:nvPr/>
        </p:nvSpPr>
        <p:spPr bwMode="auto">
          <a:xfrm>
            <a:off x="8686800" y="25400"/>
            <a:ext cx="431800" cy="4318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000" b="1"/>
              <a:t>87</a:t>
            </a:r>
          </a:p>
        </p:txBody>
      </p:sp>
      <p:sp>
        <p:nvSpPr>
          <p:cNvPr id="615429" name="AutoShape 5"/>
          <p:cNvSpPr>
            <a:spLocks noChangeArrowheads="1"/>
          </p:cNvSpPr>
          <p:nvPr/>
        </p:nvSpPr>
        <p:spPr bwMode="auto">
          <a:xfrm>
            <a:off x="1066800" y="38100"/>
            <a:ext cx="6629400" cy="533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ja-JP" sz="2500"/>
              <a:t>Nanotubes with high surface area 180-400 m</a:t>
            </a:r>
            <a:r>
              <a:rPr lang="en-US" altLang="ja-JP" sz="2500" baseline="30000"/>
              <a:t>2</a:t>
            </a:r>
            <a:r>
              <a:rPr lang="en-US" altLang="ja-JP" sz="2500"/>
              <a:t>/g</a:t>
            </a:r>
          </a:p>
        </p:txBody>
      </p:sp>
    </p:spTree>
    <p:extLst>
      <p:ext uri="{BB962C8B-B14F-4D97-AF65-F5344CB8AC3E}">
        <p14:creationId xmlns:p14="http://schemas.microsoft.com/office/powerpoint/2010/main" val="10009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0638"/>
            <a:ext cx="8985250" cy="571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9144000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5733" name="AutoShape 5"/>
          <p:cNvSpPr>
            <a:spLocks noChangeArrowheads="1"/>
          </p:cNvSpPr>
          <p:nvPr/>
        </p:nvSpPr>
        <p:spPr bwMode="auto">
          <a:xfrm>
            <a:off x="8686800" y="25400"/>
            <a:ext cx="431800" cy="4318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000" b="1"/>
              <a:t>98</a:t>
            </a: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7391400" y="684213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2.9%</a:t>
            </a:r>
          </a:p>
        </p:txBody>
      </p:sp>
      <p:sp>
        <p:nvSpPr>
          <p:cNvPr id="585735" name="Text Box 7"/>
          <p:cNvSpPr txBox="1">
            <a:spLocks noChangeArrowheads="1"/>
          </p:cNvSpPr>
          <p:nvPr/>
        </p:nvSpPr>
        <p:spPr bwMode="auto">
          <a:xfrm>
            <a:off x="7391400" y="1216025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3.66%</a:t>
            </a:r>
          </a:p>
        </p:txBody>
      </p:sp>
      <p:sp>
        <p:nvSpPr>
          <p:cNvPr id="585736" name="Text Box 8"/>
          <p:cNvSpPr txBox="1">
            <a:spLocks noChangeArrowheads="1"/>
          </p:cNvSpPr>
          <p:nvPr/>
        </p:nvSpPr>
        <p:spPr bwMode="auto">
          <a:xfrm>
            <a:off x="7391400" y="166052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3.1%</a:t>
            </a:r>
          </a:p>
        </p:txBody>
      </p: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7397750" y="2117725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0.57%</a:t>
            </a:r>
          </a:p>
        </p:txBody>
      </p:sp>
      <p:sp>
        <p:nvSpPr>
          <p:cNvPr id="585738" name="Text Box 10"/>
          <p:cNvSpPr txBox="1">
            <a:spLocks noChangeArrowheads="1"/>
          </p:cNvSpPr>
          <p:nvPr/>
        </p:nvSpPr>
        <p:spPr bwMode="auto">
          <a:xfrm>
            <a:off x="7391400" y="249872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2.1%</a:t>
            </a:r>
          </a:p>
        </p:txBody>
      </p:sp>
      <p:sp>
        <p:nvSpPr>
          <p:cNvPr id="585739" name="Text Box 11"/>
          <p:cNvSpPr txBox="1">
            <a:spLocks noChangeArrowheads="1"/>
          </p:cNvSpPr>
          <p:nvPr/>
        </p:nvSpPr>
        <p:spPr bwMode="auto">
          <a:xfrm>
            <a:off x="7391400" y="2971800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5.02%</a:t>
            </a:r>
          </a:p>
        </p:txBody>
      </p:sp>
      <p:sp>
        <p:nvSpPr>
          <p:cNvPr id="585740" name="Text Box 12"/>
          <p:cNvSpPr txBox="1">
            <a:spLocks noChangeArrowheads="1"/>
          </p:cNvSpPr>
          <p:nvPr/>
        </p:nvSpPr>
        <p:spPr bwMode="auto">
          <a:xfrm>
            <a:off x="7391400" y="3619500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3.74%</a:t>
            </a:r>
          </a:p>
        </p:txBody>
      </p:sp>
      <p:sp>
        <p:nvSpPr>
          <p:cNvPr id="585741" name="Text Box 13"/>
          <p:cNvSpPr txBox="1">
            <a:spLocks noChangeArrowheads="1"/>
          </p:cNvSpPr>
          <p:nvPr/>
        </p:nvSpPr>
        <p:spPr bwMode="auto">
          <a:xfrm>
            <a:off x="7378700" y="4064000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6.01%</a:t>
            </a:r>
          </a:p>
        </p:txBody>
      </p:sp>
      <p:sp>
        <p:nvSpPr>
          <p:cNvPr id="585742" name="Text Box 14"/>
          <p:cNvSpPr txBox="1">
            <a:spLocks noChangeArrowheads="1"/>
          </p:cNvSpPr>
          <p:nvPr/>
        </p:nvSpPr>
        <p:spPr bwMode="auto">
          <a:xfrm>
            <a:off x="7391400" y="4899025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FF"/>
                </a:solidFill>
              </a:rPr>
              <a:t>6.17%</a:t>
            </a:r>
          </a:p>
        </p:txBody>
      </p:sp>
      <p:sp>
        <p:nvSpPr>
          <p:cNvPr id="585743" name="Text Box 15"/>
          <p:cNvSpPr txBox="1">
            <a:spLocks noChangeArrowheads="1"/>
          </p:cNvSpPr>
          <p:nvPr/>
        </p:nvSpPr>
        <p:spPr bwMode="auto">
          <a:xfrm>
            <a:off x="7391400" y="5622925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3300"/>
                </a:solidFill>
              </a:rPr>
              <a:t>7.12%</a:t>
            </a:r>
          </a:p>
        </p:txBody>
      </p:sp>
      <p:sp>
        <p:nvSpPr>
          <p:cNvPr id="585744" name="Text Box 16"/>
          <p:cNvSpPr txBox="1">
            <a:spLocks noChangeArrowheads="1"/>
          </p:cNvSpPr>
          <p:nvPr/>
        </p:nvSpPr>
        <p:spPr bwMode="auto">
          <a:xfrm>
            <a:off x="7626350" y="6057900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3300"/>
                </a:solidFill>
              </a:rPr>
              <a:t>7.08%</a:t>
            </a:r>
          </a:p>
        </p:txBody>
      </p:sp>
    </p:spTree>
    <p:extLst>
      <p:ext uri="{BB962C8B-B14F-4D97-AF65-F5344CB8AC3E}">
        <p14:creationId xmlns:p14="http://schemas.microsoft.com/office/powerpoint/2010/main" val="1436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09538"/>
            <a:ext cx="86772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6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013"/>
            <a:ext cx="888682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9063"/>
            <a:ext cx="877252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00013"/>
            <a:ext cx="87534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5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795338"/>
            <a:ext cx="88487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3813"/>
            <a:ext cx="90201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31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994"/>
            <a:ext cx="8217632" cy="626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3028188" y="1916832"/>
            <a:ext cx="3096344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>
            <a:off x="2555776" y="600608"/>
            <a:ext cx="1689494" cy="13162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77388"/>
            <a:ext cx="3456384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 communication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1649928" y="3810812"/>
            <a:ext cx="601841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รูปแปดเหลี่ยม 12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7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60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70144" cy="569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2915816" y="1592796"/>
            <a:ext cx="3096344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>
            <a:off x="2555776" y="600608"/>
            <a:ext cx="1008112" cy="9921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89042" y="111939"/>
            <a:ext cx="1296144" cy="523220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Letters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วงรี 6"/>
          <p:cNvSpPr/>
          <p:nvPr/>
        </p:nvSpPr>
        <p:spPr>
          <a:xfrm>
            <a:off x="2555776" y="4149080"/>
            <a:ext cx="422998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รูปแปดเหลี่ยม 8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8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96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27384"/>
            <a:ext cx="5904656" cy="688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2915816" y="1628800"/>
            <a:ext cx="1080120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 flipV="1">
            <a:off x="1403648" y="1826822"/>
            <a:ext cx="1656184" cy="6660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2335" y="2348880"/>
            <a:ext cx="1978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Review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(small book)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907" y="188640"/>
            <a:ext cx="2403481" cy="954107"/>
          </a:xfrm>
          <a:prstGeom prst="rect">
            <a:avLst/>
          </a:prstGeom>
          <a:pattFill prst="pct5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Good example for  discussion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รูปแปดเหลี่ยม 8"/>
          <p:cNvSpPr/>
          <p:nvPr/>
        </p:nvSpPr>
        <p:spPr>
          <a:xfrm>
            <a:off x="8577263" y="6584950"/>
            <a:ext cx="533400" cy="228600"/>
          </a:xfrm>
          <a:prstGeom prst="oct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4A4F5C2D-7594-45F9-8A1E-F6E404AAE484}" type="slidenum">
              <a:rPr lang="en-US" sz="2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9</a:t>
            </a:fld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92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957</Words>
  <Application>Microsoft Office PowerPoint</Application>
  <PresentationFormat>นำเสนอทางหน้าจอ (4:3)</PresentationFormat>
  <Paragraphs>302</Paragraphs>
  <Slides>67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67</vt:i4>
      </vt:variant>
    </vt:vector>
  </HeadingPairs>
  <TitlesOfParts>
    <vt:vector size="68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Graduation Ceremony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sorapong</dc:creator>
  <cp:lastModifiedBy>sorapong</cp:lastModifiedBy>
  <cp:revision>44</cp:revision>
  <dcterms:created xsi:type="dcterms:W3CDTF">2014-11-07T12:33:19Z</dcterms:created>
  <dcterms:modified xsi:type="dcterms:W3CDTF">2017-08-22T10:01:39Z</dcterms:modified>
</cp:coreProperties>
</file>